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6858000" cx="12192000"/>
  <p:notesSz cx="6858000" cy="9144000"/>
  <p:embeddedFontLst>
    <p:embeddedFont>
      <p:font typeface="Noto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5" roundtripDataSignature="AMtx7miUbnSFttHo5aMNUj+42SwBp0Hq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3954401-8696-4551-A52F-EBB5BE2A68A6}">
  <a:tblStyle styleId="{F3954401-8696-4551-A52F-EBB5BE2A68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otoSans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NotoSans-italic.fntdata"/><Relationship Id="rId10" Type="http://schemas.openxmlformats.org/officeDocument/2006/relationships/slide" Target="slides/slide4.xml"/><Relationship Id="rId32" Type="http://schemas.openxmlformats.org/officeDocument/2006/relationships/font" Target="fonts/NotoSans-bold.fntdata"/><Relationship Id="rId13" Type="http://schemas.openxmlformats.org/officeDocument/2006/relationships/slide" Target="slides/slide7.xml"/><Relationship Id="rId35" Type="http://customschemas.google.com/relationships/presentationmetadata" Target="metadata"/><Relationship Id="rId12" Type="http://schemas.openxmlformats.org/officeDocument/2006/relationships/slide" Target="slides/slide6.xml"/><Relationship Id="rId34" Type="http://schemas.openxmlformats.org/officeDocument/2006/relationships/font" Target="fonts/NotoSans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boostcampaitech3/level2-dkt-level2-recsys-07/blob/main/FeatureEngineering/README.md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b40fba047a_6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1b40fba047a_6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1b40fba047a_6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b40fba047a_1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1b40fba047a_1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SAINT+ 모</a:t>
            </a:r>
            <a:r>
              <a:rPr lang="ko-KR"/>
              <a:t>델은 트랜스포머를 기반으로 하여 사용자의 학습 수준을 파악하고 다음 문제를 맞출 확률을 예상하기 위해 시도했습니다.</a:t>
            </a:r>
            <a:endParaRPr/>
          </a:p>
        </p:txBody>
      </p:sp>
      <p:sp>
        <p:nvSpPr>
          <p:cNvPr id="266" name="Google Shape;266;g1b40fba047a_1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SAINT 모델</a:t>
            </a:r>
            <a:r>
              <a:rPr lang="ko-KR"/>
              <a:t>에 적용하기 위해서 전처리 과정을 거쳤고, 카테고리 항목 1개를 지정해야 했는데 기존 데이터중 Knowledgetag 를 사용하는것이 가장 좋은 결과를 도출했다.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전체 코드에서 사용된 툴은 pytorch lightning 이 사용되어 꽤나 간편하게 Train, test를 진행 시킬 수 있었다.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결과적으로 train 에서 Epoch 를 진행함에 따라 AUC score 의 향상이 제대로 이뤄지지 않아서 시도에 그쳤다고 할 수 있다.</a:t>
            </a:r>
            <a:endParaRPr/>
          </a:p>
        </p:txBody>
      </p:sp>
      <p:sp>
        <p:nvSpPr>
          <p:cNvPr id="278" name="Google Shape;27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b40fba047a_1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1b40fba047a_1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유저 단위 부스팅 모델(LGBM)</a:t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=&gt; 설명은 수연이가 해줬으면 좋겠어. 어떤 변수를 사용했는지 중점적으로.(suyeon_KSYLGBM2.ipynb 파일 참고)</a:t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=&gt; 유저의 특성을 요약한 변수들을 사용. 변수가 대부분 수치형이기 때문에 LGBM을 사용.</a:t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(참고 : </a:t>
            </a:r>
            <a:r>
              <a:rPr lang="ko-KR" sz="1150">
                <a:solidFill>
                  <a:schemeClr val="hlink"/>
                </a:solidFill>
                <a:highlight>
                  <a:srgbClr val="F8F8F8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/>
              </a:rPr>
              <a:t>https://github.com/boostcampaitech3/level2-dkt-level2-recsys-07/blob/main/FeatureEngineering/README.md</a:t>
            </a:r>
            <a:r>
              <a:rPr lang="ko-KR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1b40fba047a_1_1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40fba047a_1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1b40fba047a_1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06" name="Google Shape;306;g1b40fba047a_1_1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b40fba047a_1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1b40fba047a_1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- MF 모델.</a:t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=&gt; suprise 라이브러리를 이용해 손쉽게 유저와 문제의 임베딩 벡터를 생성해 유저가 문제 맞출 확률을 구해줌.</a:t>
            </a:r>
            <a:endParaRPr/>
          </a:p>
        </p:txBody>
      </p:sp>
      <p:sp>
        <p:nvSpPr>
          <p:cNvPr id="320" name="Google Shape;320;g1b40fba047a_1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b40fba047a_1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1b40fba047a_1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그래프 모델은 두 가지를 적용해봄.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LightGCN과 GKT</a:t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1b40fba047a_1_1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40fba047a_1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1b40fba047a_1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49" name="Google Shape;349;g1b40fba047a_1_1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문제 단위 부스팅 모델 모델(CatBoost)</a:t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=&gt; 가장 좋았던 모델. 유저와 문제 그리고 파생되는 변수 별 정답률 고려한 Rule base를 극대화 시킨 모델.</a:t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=&gt; 대부분 범주형 변수이므로 이에 강력한 CatBoost 사용.</a:t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=&gt; 유저의 최근 컨디션을 알기 위해 Elo 사용.(성재형 딥한 설명 부탁해)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elo feature를 활용해서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elo, elo user, elo item, elo tag, elo test, elo update feature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elo 생성시 승패 or 문제 정답에 따라 learning rate와 metric을 어떻게 할지 논문을 토대로 구현하여 효과적인 으로 사용하였따.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다만 public에서는 효과적이지 못하여 살아남지 못함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but valid에서는 효과적이었다. 이를 믿고 실행할 수 있었어야 했을 듯 하다.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+) elo update feature 실행하고보니 굉장히 파워풀 했다. 이거 진작 했으면 좋았을 듯…..ㅜㅜ 어제 10시간 걸려서 끝남…ㅎㅎㅎ</a:t>
            </a:r>
            <a:r>
              <a:rPr lang="ko-KR" sz="14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elo feature (https://www.kaggle.com/code/stevemju/riiid-simple-elo-rating/notebook)</a:t>
            </a:r>
            <a:endParaRPr sz="14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elo learning rating을 어떻게 적용시킬지 논문을 토대로 구현되어있었다.</a:t>
            </a:r>
            <a:endParaRPr sz="14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b40fba047a_1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1b40fba047a_1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84" name="Google Shape;384;g1b40fba047a_1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하이퍼 파라미터를 자동으로 찾아주는 튤. 비교적 빠르게 돌아가는 부스팅 모델에서 파라미터 튜닝을 도와 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optuna를 이용하면 파라미터에 랜덤값을 부여해서 학습시킬 수 있는데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처음에는 넓게 범위를 지정하였고 성능이 잘 나오는값들 사이로 범위를 좁히는 방식으로 최적화를 시켰습니다.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iterations을 줄이고 learning_rate를 늘려서 학습에 걸리는 시간을 줄였습</a:t>
            </a:r>
            <a:r>
              <a:rPr lang="ko-KR"/>
              <a:t>니다</a:t>
            </a:r>
            <a:r>
              <a:rPr lang="ko-KR"/>
              <a:t>.</a:t>
            </a:r>
            <a:endParaRPr/>
          </a:p>
        </p:txBody>
      </p:sp>
      <p:sp>
        <p:nvSpPr>
          <p:cNvPr id="398" name="Google Shape;398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optuna를 이용하여 나왔던 최적의 파라미터로 학습을 시켰을때 나온 Feature importance입니다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b40fba047a_7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1b40fba047a_7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ㅍ</a:t>
            </a:r>
            <a:endParaRPr/>
          </a:p>
        </p:txBody>
      </p:sp>
      <p:sp>
        <p:nvSpPr>
          <p:cNvPr id="464" name="Google Shape;464;g1b40fba047a_7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50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총 유저 7442명 중 10%인 744명 유저가 test, 나머지 669명 유저가 train 데이터 셋으로 구성되어 있습니다.</a:t>
            </a:r>
            <a:endParaRPr sz="1150">
              <a:solidFill>
                <a:srgbClr val="1D1C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50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(train.shape[0], test.shape[0])</a:t>
            </a:r>
            <a:endParaRPr sz="1150">
              <a:solidFill>
                <a:srgbClr val="1D1C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50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=&gt; 유저 단위로 데이터를 랜덤하게 분할한 것으로 추측</a:t>
            </a:r>
            <a:endParaRPr sz="1150">
              <a:solidFill>
                <a:srgbClr val="1D1C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50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유저별로 마지막 문제를 풀었는지 맞추는 방식 입니다.</a:t>
            </a:r>
            <a:endParaRPr sz="1150">
              <a:solidFill>
                <a:srgbClr val="1D1C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50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가장 문제를 많이 푼 유저는 1860개, 적게 푼 유저는 9개 문제를 풀었습니다. test 내 유저 기준으로 최소 14문제는 풀었습니다.</a:t>
            </a:r>
            <a:endParaRPr sz="1150">
              <a:solidFill>
                <a:srgbClr val="1D1C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가장 많이 풀린 문제는 500번, 가장 적게 풀린 문제는 46번 풀렸습니다</a:t>
            </a:r>
            <a:endParaRPr/>
          </a:p>
        </p:txBody>
      </p:sp>
      <p:sp>
        <p:nvSpPr>
          <p:cNvPr id="129" name="Google Shape;12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b40fba047a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1b40fba047a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-  판다스의 to_datetime 함수를 이용해 문제 푼 시점을 다양한 날짜 변수 별로 살펴봤습니다.</a:t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=&gt; 푼 달이나 시간 별로 정답률이 유의미하게 달라집니다.</a:t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- 유저 단위로 푼 시간이 인접한 문제의 시간 차이를 구할 수도 있음.(solve_time)</a:t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=&gt; 처음 푼 문제는 기록이 없지만 test 데이터는 마지막에 푼 문제이기 때문에 괜찮음.</a:t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=&gt; 모든 유저가 문제를 한번에 다 풀진 않기 때문에 크게 튀는 값은 후처리 필요함.</a:t>
            </a:r>
            <a:endParaRPr/>
          </a:p>
        </p:txBody>
      </p:sp>
      <p:sp>
        <p:nvSpPr>
          <p:cNvPr id="145" name="Google Shape;145;g1b40fba047a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b40fba047a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1b40fba047a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50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'assessmentItemID' 변수에 대해. 예시 시각적으로 보여주면 좋을 듯.</a:t>
            </a:r>
            <a:endParaRPr sz="1150">
              <a:solidFill>
                <a:srgbClr val="1D1C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50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=&gt; 'A/0/6/0/001/001' -&gt; (A/0/학년이나 난이도/0/시험지번호/문제번호)</a:t>
            </a:r>
            <a:endParaRPr sz="1150">
              <a:solidFill>
                <a:srgbClr val="1D1C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50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=&gt; 첫 값은 모두 A, 두번째와 네번째 값은 모두 0, 따라서 의미 없음.</a:t>
            </a:r>
            <a:endParaRPr sz="1150">
              <a:solidFill>
                <a:srgbClr val="1D1C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50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=&gt; 세번째 값은 학년으로 추정됨. 숫자가 커질수록 대체로 낮아짐.</a:t>
            </a:r>
            <a:endParaRPr sz="1150">
              <a:solidFill>
                <a:srgbClr val="1D1C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50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=&gt; 5~7번 값은 시험지 번호, 8~10번 값은 문제 번호.</a:t>
            </a:r>
            <a:endParaRPr sz="1150">
              <a:solidFill>
                <a:srgbClr val="1D1C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=&gt; 뒷 문제일 수록 정답률이 떨어지는 것으로 보아 어려운 문제로 추측. 그리고 1번 문제는 solve_time 변수가 튀는 값이 상당히 많음.</a:t>
            </a:r>
            <a:endParaRPr/>
          </a:p>
        </p:txBody>
      </p:sp>
      <p:sp>
        <p:nvSpPr>
          <p:cNvPr id="161" name="Google Shape;161;g1b40fba047a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b40fba047a_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1b40fba047a_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b40fba047a_6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b40fba047a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1b40fba047a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b40fba047a_0_1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b40fba047a_6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b40fba047a_6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b40fba047a_6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b40fba047a_6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1b40fba047a_6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데이터 증강은 주로 시퀀셜 모델에서 효과를 내기 위해서 사용했습니다.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유저마다 마지막 문제 기록을 삭제하였습니다.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나머지 기록들을 새로운 유저로 등록하여서 concat시키는 방향으로 증강을 진행했습니다.</a:t>
            </a:r>
            <a:endParaRPr/>
          </a:p>
        </p:txBody>
      </p:sp>
      <p:sp>
        <p:nvSpPr>
          <p:cNvPr id="227" name="Google Shape;227;g1b40fba047a_6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프로그램 - boostcamp" id="89" name="Google Shape;89;p1"/>
          <p:cNvPicPr preferRelativeResize="0"/>
          <p:nvPr/>
        </p:nvPicPr>
        <p:blipFill rotWithShape="1">
          <a:blip r:embed="rId3">
            <a:alphaModFix/>
          </a:blip>
          <a:srcRect b="0" l="6121" r="22766" t="0"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2965048" y="2592729"/>
            <a:ext cx="626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</a:rPr>
              <a:t>Deep  Knowledge Tracing 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444187" y="3306807"/>
            <a:ext cx="730362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</a:rPr>
              <a:t>사용자의 문제 풀이 기록을 바탕으로</a:t>
            </a:r>
            <a:endParaRPr/>
          </a:p>
        </p:txBody>
      </p:sp>
      <p:pic>
        <p:nvPicPr>
          <p:cNvPr descr="부스트캠프 AI Tech 2기 모집 : 네이버 블로그" id="92" name="Google Shape;9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71760" y="287655"/>
            <a:ext cx="1686560" cy="24561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2513250" y="5260352"/>
            <a:ext cx="73036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Recsys 0</a:t>
            </a:r>
            <a:r>
              <a:rPr lang="ko-KR" sz="2800">
                <a:solidFill>
                  <a:schemeClr val="lt1"/>
                </a:solidFill>
              </a:rPr>
              <a:t>4 RECCAR</a:t>
            </a:r>
            <a:r>
              <a:rPr b="0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조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0" y="6281315"/>
            <a:ext cx="22126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김성연</a:t>
            </a:r>
            <a:endParaRPr/>
          </a:p>
        </p:txBody>
      </p:sp>
      <p:sp>
        <p:nvSpPr>
          <p:cNvPr id="95" name="Google Shape;95;p1"/>
          <p:cNvSpPr txBox="1"/>
          <p:nvPr/>
        </p:nvSpPr>
        <p:spPr>
          <a:xfrm>
            <a:off x="1784800" y="6290039"/>
            <a:ext cx="221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배성재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3571103" y="6290038"/>
            <a:ext cx="221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양승훈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8059065" y="6281313"/>
            <a:ext cx="221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홍재형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9908893" y="6290039"/>
            <a:ext cx="22126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황선태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5783890" y="6290050"/>
            <a:ext cx="221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조수연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b40fba047a_6_106"/>
          <p:cNvSpPr/>
          <p:nvPr/>
        </p:nvSpPr>
        <p:spPr>
          <a:xfrm>
            <a:off x="1" y="0"/>
            <a:ext cx="3447300" cy="6858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1b40fba047a_6_106"/>
          <p:cNvSpPr txBox="1"/>
          <p:nvPr/>
        </p:nvSpPr>
        <p:spPr>
          <a:xfrm>
            <a:off x="856526" y="696710"/>
            <a:ext cx="258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</a:rPr>
              <a:t>모델 구상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1b40fba047a_6_106"/>
          <p:cNvSpPr/>
          <p:nvPr/>
        </p:nvSpPr>
        <p:spPr>
          <a:xfrm>
            <a:off x="603859" y="533270"/>
            <a:ext cx="136800" cy="136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3" name="Google Shape;253;g1b40fba047a_6_106"/>
          <p:cNvCxnSpPr/>
          <p:nvPr/>
        </p:nvCxnSpPr>
        <p:spPr>
          <a:xfrm>
            <a:off x="666671" y="824410"/>
            <a:ext cx="0" cy="390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4" name="Google Shape;254;g1b40fba047a_6_106"/>
          <p:cNvSpPr txBox="1"/>
          <p:nvPr/>
        </p:nvSpPr>
        <p:spPr>
          <a:xfrm>
            <a:off x="3938100" y="3860175"/>
            <a:ext cx="6310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</a:pPr>
            <a:r>
              <a:rPr b="1" lang="ko-KR" sz="1500">
                <a:solidFill>
                  <a:schemeClr val="dk1"/>
                </a:solidFill>
              </a:rPr>
              <a:t>문제 (assessmentItemID) 정보 단위로 모델을 만들어서 예측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28575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1b40fba047a_6_106"/>
          <p:cNvSpPr txBox="1"/>
          <p:nvPr/>
        </p:nvSpPr>
        <p:spPr>
          <a:xfrm>
            <a:off x="3863125" y="3000310"/>
            <a:ext cx="38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Boosting 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56" name="Google Shape;256;g1b40fba047a_6_106"/>
          <p:cNvSpPr txBox="1"/>
          <p:nvPr/>
        </p:nvSpPr>
        <p:spPr>
          <a:xfrm>
            <a:off x="1024700" y="2416400"/>
            <a:ext cx="19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</a:rPr>
              <a:t>Non-sequential</a:t>
            </a:r>
            <a:endParaRPr/>
          </a:p>
        </p:txBody>
      </p:sp>
      <p:sp>
        <p:nvSpPr>
          <p:cNvPr id="257" name="Google Shape;257;g1b40fba047a_6_106"/>
          <p:cNvSpPr txBox="1"/>
          <p:nvPr/>
        </p:nvSpPr>
        <p:spPr>
          <a:xfrm>
            <a:off x="3787650" y="1611600"/>
            <a:ext cx="47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전반적인 시퀀셜 하지 않은 모델들.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58" name="Google Shape;258;g1b40fba047a_6_106"/>
          <p:cNvSpPr txBox="1"/>
          <p:nvPr/>
        </p:nvSpPr>
        <p:spPr>
          <a:xfrm>
            <a:off x="556175" y="1771975"/>
            <a:ext cx="279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</a:rPr>
              <a:t>데이터 접근 방식</a:t>
            </a:r>
            <a:endParaRPr sz="1800"/>
          </a:p>
        </p:txBody>
      </p:sp>
      <p:cxnSp>
        <p:nvCxnSpPr>
          <p:cNvPr id="259" name="Google Shape;259;g1b40fba047a_6_106"/>
          <p:cNvCxnSpPr/>
          <p:nvPr/>
        </p:nvCxnSpPr>
        <p:spPr>
          <a:xfrm flipH="1" rot="10800000">
            <a:off x="3697200" y="2492850"/>
            <a:ext cx="8055900" cy="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g1b40fba047a_6_106"/>
          <p:cNvCxnSpPr/>
          <p:nvPr/>
        </p:nvCxnSpPr>
        <p:spPr>
          <a:xfrm flipH="1" rot="10800000">
            <a:off x="3697200" y="4730850"/>
            <a:ext cx="8055900" cy="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g1b40fba047a_6_106"/>
          <p:cNvSpPr txBox="1"/>
          <p:nvPr/>
        </p:nvSpPr>
        <p:spPr>
          <a:xfrm>
            <a:off x="3906425" y="5054710"/>
            <a:ext cx="38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LightGCN </a:t>
            </a:r>
            <a:r>
              <a:rPr lang="ko-KR" sz="2000">
                <a:solidFill>
                  <a:schemeClr val="dk1"/>
                </a:solidFill>
              </a:rPr>
              <a:t>/ MF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62" name="Google Shape;262;g1b40fba047a_6_106"/>
          <p:cNvSpPr txBox="1"/>
          <p:nvPr/>
        </p:nvSpPr>
        <p:spPr>
          <a:xfrm>
            <a:off x="3906425" y="5864750"/>
            <a:ext cx="683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</a:pPr>
            <a:r>
              <a:rPr b="1" lang="ko-KR" sz="1500">
                <a:solidFill>
                  <a:schemeClr val="dk1"/>
                </a:solidFill>
              </a:rPr>
              <a:t>문제 &amp; UserID &amp; 정답 여부 간의 관계를 임베딩을 바탕으로 예측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b40fba047a_1_52"/>
          <p:cNvSpPr/>
          <p:nvPr/>
        </p:nvSpPr>
        <p:spPr>
          <a:xfrm>
            <a:off x="1" y="0"/>
            <a:ext cx="3447300" cy="6858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1b40fba047a_1_52"/>
          <p:cNvSpPr txBox="1"/>
          <p:nvPr/>
        </p:nvSpPr>
        <p:spPr>
          <a:xfrm>
            <a:off x="856526" y="696710"/>
            <a:ext cx="2581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</a:t>
            </a:r>
            <a:r>
              <a:rPr lang="ko-KR" sz="3600">
                <a:solidFill>
                  <a:schemeClr val="lt1"/>
                </a:solidFill>
              </a:rPr>
              <a:t>델링</a:t>
            </a:r>
            <a:r>
              <a:rPr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</a:rPr>
              <a:t>1.</a:t>
            </a:r>
            <a:r>
              <a:rPr lang="ko-KR" sz="3600">
                <a:solidFill>
                  <a:schemeClr val="lt1"/>
                </a:solidFill>
              </a:rPr>
              <a:t>SAINT+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1b40fba047a_1_52"/>
          <p:cNvSpPr/>
          <p:nvPr/>
        </p:nvSpPr>
        <p:spPr>
          <a:xfrm>
            <a:off x="603859" y="533270"/>
            <a:ext cx="136800" cy="136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1" name="Google Shape;271;g1b40fba047a_1_52"/>
          <p:cNvCxnSpPr/>
          <p:nvPr/>
        </p:nvCxnSpPr>
        <p:spPr>
          <a:xfrm>
            <a:off x="666671" y="824410"/>
            <a:ext cx="0" cy="390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2" name="Google Shape;272;g1b40fba047a_1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036" y="229725"/>
            <a:ext cx="5644690" cy="449515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1b40fba047a_1_52"/>
          <p:cNvSpPr txBox="1"/>
          <p:nvPr/>
        </p:nvSpPr>
        <p:spPr>
          <a:xfrm>
            <a:off x="4261370" y="4868417"/>
            <a:ext cx="48840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</a:pPr>
            <a:r>
              <a:rPr b="1" lang="ko-KR" sz="1500">
                <a:solidFill>
                  <a:schemeClr val="dk1"/>
                </a:solidFill>
              </a:rPr>
              <a:t>DKT 문제 해결 방법 중 </a:t>
            </a:r>
            <a:endParaRPr b="1"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</a:rPr>
              <a:t>     Transformer 기반, 문제 푼 시간 중요시 </a:t>
            </a:r>
            <a:endParaRPr/>
          </a:p>
        </p:txBody>
      </p:sp>
      <p:sp>
        <p:nvSpPr>
          <p:cNvPr id="274" name="Google Shape;274;g1b40fba047a_1_52"/>
          <p:cNvSpPr txBox="1"/>
          <p:nvPr/>
        </p:nvSpPr>
        <p:spPr>
          <a:xfrm>
            <a:off x="4261370" y="5882217"/>
            <a:ext cx="4884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</a:pPr>
            <a:r>
              <a:rPr b="1" lang="ko-KR" sz="1500">
                <a:solidFill>
                  <a:schemeClr val="dk1"/>
                </a:solidFill>
              </a:rPr>
              <a:t>학생이 푼 문제들의 Sequential 정보가 답에 도움이 되지 않을까?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9"/>
          <p:cNvSpPr txBox="1"/>
          <p:nvPr/>
        </p:nvSpPr>
        <p:spPr>
          <a:xfrm>
            <a:off x="856526" y="696710"/>
            <a:ext cx="426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</a:rPr>
              <a:t>1. </a:t>
            </a:r>
            <a:r>
              <a:rPr lang="ko-KR" sz="3600">
                <a:solidFill>
                  <a:schemeClr val="dk1"/>
                </a:solidFill>
              </a:rPr>
              <a:t>SAINT+</a:t>
            </a:r>
            <a:endParaRPr/>
          </a:p>
        </p:txBody>
      </p:sp>
      <p:sp>
        <p:nvSpPr>
          <p:cNvPr id="281" name="Google Shape;281;p9"/>
          <p:cNvSpPr txBox="1"/>
          <p:nvPr/>
        </p:nvSpPr>
        <p:spPr>
          <a:xfrm>
            <a:off x="949124" y="1389717"/>
            <a:ext cx="50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9"/>
          <p:cNvSpPr/>
          <p:nvPr/>
        </p:nvSpPr>
        <p:spPr>
          <a:xfrm>
            <a:off x="603859" y="533270"/>
            <a:ext cx="136919" cy="13691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3" name="Google Shape;283;p9"/>
          <p:cNvCxnSpPr/>
          <p:nvPr/>
        </p:nvCxnSpPr>
        <p:spPr>
          <a:xfrm>
            <a:off x="666671" y="824410"/>
            <a:ext cx="0" cy="39093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4" name="Google Shape;284;p9"/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시각화 자료</a:t>
            </a:r>
            <a:endParaRPr/>
          </a:p>
        </p:txBody>
      </p:sp>
      <p:sp>
        <p:nvSpPr>
          <p:cNvPr id="285" name="Google Shape;285;p9"/>
          <p:cNvSpPr txBox="1"/>
          <p:nvPr/>
        </p:nvSpPr>
        <p:spPr>
          <a:xfrm>
            <a:off x="603845" y="1389717"/>
            <a:ext cx="48840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</a:pPr>
            <a:r>
              <a:rPr b="1" lang="ko-KR" sz="1500">
                <a:solidFill>
                  <a:schemeClr val="dk1"/>
                </a:solidFill>
              </a:rPr>
              <a:t>우리 대회와는 다른 Data Input </a:t>
            </a:r>
            <a:endParaRPr b="1"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</a:rPr>
              <a:t>      (문제 푼 시간, 카테고리 1개 필요)</a:t>
            </a:r>
            <a:endParaRPr b="1"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</a:rPr>
              <a:t>-&gt;   전처리 통해 </a:t>
            </a:r>
            <a:endParaRPr b="1"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</a:rPr>
              <a:t>문제 푼 시간 각각 계산,</a:t>
            </a:r>
            <a:endParaRPr b="1"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</a:rPr>
              <a:t>KnowledgeTag 를 카테고리로 선정 </a:t>
            </a:r>
            <a:endParaRPr/>
          </a:p>
        </p:txBody>
      </p:sp>
      <p:sp>
        <p:nvSpPr>
          <p:cNvPr id="286" name="Google Shape;286;p9"/>
          <p:cNvSpPr txBox="1"/>
          <p:nvPr/>
        </p:nvSpPr>
        <p:spPr>
          <a:xfrm>
            <a:off x="666670" y="3457402"/>
            <a:ext cx="526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-  Pytorch Lightning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1661" y="97200"/>
            <a:ext cx="5644690" cy="449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800" y="3866627"/>
            <a:ext cx="455295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b40fba047a_1_134"/>
          <p:cNvSpPr/>
          <p:nvPr/>
        </p:nvSpPr>
        <p:spPr>
          <a:xfrm>
            <a:off x="1" y="0"/>
            <a:ext cx="3447300" cy="6858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1b40fba047a_1_134"/>
          <p:cNvSpPr txBox="1"/>
          <p:nvPr/>
        </p:nvSpPr>
        <p:spPr>
          <a:xfrm>
            <a:off x="856526" y="696710"/>
            <a:ext cx="25812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</a:t>
            </a:r>
            <a:r>
              <a:rPr lang="ko-KR" sz="3600">
                <a:solidFill>
                  <a:schemeClr val="lt1"/>
                </a:solidFill>
              </a:rPr>
              <a:t>델링</a:t>
            </a:r>
            <a:r>
              <a:rPr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</a:rPr>
              <a:t>2</a:t>
            </a:r>
            <a:r>
              <a:rPr lang="ko-KR" sz="3600">
                <a:solidFill>
                  <a:schemeClr val="lt1"/>
                </a:solidFill>
              </a:rPr>
              <a:t>.</a:t>
            </a:r>
            <a:r>
              <a:rPr lang="ko-KR" sz="3600">
                <a:solidFill>
                  <a:schemeClr val="lt1"/>
                </a:solidFill>
              </a:rPr>
              <a:t>LGBM</a:t>
            </a:r>
            <a:endParaRPr sz="36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</a:rPr>
              <a:t>(유저 단위 부스팅 모델)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96" name="Google Shape;296;g1b40fba047a_1_134"/>
          <p:cNvSpPr/>
          <p:nvPr/>
        </p:nvSpPr>
        <p:spPr>
          <a:xfrm>
            <a:off x="603859" y="533270"/>
            <a:ext cx="136800" cy="136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7" name="Google Shape;297;g1b40fba047a_1_134"/>
          <p:cNvCxnSpPr/>
          <p:nvPr/>
        </p:nvCxnSpPr>
        <p:spPr>
          <a:xfrm>
            <a:off x="666671" y="824410"/>
            <a:ext cx="0" cy="390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8" name="Google Shape;298;g1b40fba047a_1_134"/>
          <p:cNvSpPr txBox="1"/>
          <p:nvPr/>
        </p:nvSpPr>
        <p:spPr>
          <a:xfrm>
            <a:off x="3627575" y="4463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highlight>
                  <a:schemeClr val="lt1"/>
                </a:highlight>
              </a:rPr>
              <a:t>LightGBM</a:t>
            </a:r>
            <a:endParaRPr/>
          </a:p>
        </p:txBody>
      </p:sp>
      <p:sp>
        <p:nvSpPr>
          <p:cNvPr id="299" name="Google Shape;299;g1b40fba047a_1_134"/>
          <p:cNvSpPr txBox="1"/>
          <p:nvPr/>
        </p:nvSpPr>
        <p:spPr>
          <a:xfrm>
            <a:off x="3627575" y="1128400"/>
            <a:ext cx="7497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</a:rPr>
              <a:t>Light GBM(Light Gradient Boosting Machine)은 트리 기반의 학습 알고리즘인 gradient boosting 방식의 프레임워크이다.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0" name="Google Shape;300;g1b40fba047a_1_134"/>
          <p:cNvSpPr txBox="1"/>
          <p:nvPr/>
        </p:nvSpPr>
        <p:spPr>
          <a:xfrm>
            <a:off x="3627575" y="1776400"/>
            <a:ext cx="74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</a:rPr>
              <a:t>유저의 특성을 요약한 수치형 변수들에 강한 LGBM을 사용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301" name="Google Shape;301;g1b40fba047a_1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600" y="3758000"/>
            <a:ext cx="7122700" cy="26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1b40fba047a_1_134"/>
          <p:cNvSpPr txBox="1"/>
          <p:nvPr/>
        </p:nvSpPr>
        <p:spPr>
          <a:xfrm>
            <a:off x="3627575" y="2194650"/>
            <a:ext cx="74979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ko-KR">
                <a:solidFill>
                  <a:schemeClr val="dk1"/>
                </a:solidFill>
                <a:highlight>
                  <a:srgbClr val="FFFFFF"/>
                </a:highlight>
              </a:rPr>
              <a:t>leaf-wise tree growth</a:t>
            </a:r>
            <a:r>
              <a:rPr lang="ko-KR">
                <a:solidFill>
                  <a:schemeClr val="dk1"/>
                </a:solidFill>
                <a:highlight>
                  <a:srgbClr val="FFFFFF"/>
                </a:highlight>
              </a:rPr>
              <a:t>의 경우 loss 변화가 가장 큰 노드에서 분할하여 성장하는 수직 성장방식이다. 비대칭적인 트리를 생성하지만 loss 변화를 기준으로 분할하기 때문에 level-wise에 비해 예측 오류손실이 작거나 빠르게 도달할 수 있다.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ko-KR">
                <a:solidFill>
                  <a:schemeClr val="dk1"/>
                </a:solidFill>
              </a:rPr>
              <a:t>단, 데이터가 적을 경우 overfitting의 가능성이 있다. 따라서 데이터 증강을 통해서 이 위험을 피하고자 하였다.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b40fba047a_1_172"/>
          <p:cNvSpPr txBox="1"/>
          <p:nvPr/>
        </p:nvSpPr>
        <p:spPr>
          <a:xfrm>
            <a:off x="856526" y="696710"/>
            <a:ext cx="426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</a:rPr>
              <a:t>2. LGBM</a:t>
            </a:r>
            <a:endParaRPr/>
          </a:p>
        </p:txBody>
      </p:sp>
      <p:sp>
        <p:nvSpPr>
          <p:cNvPr id="309" name="Google Shape;309;g1b40fba047a_1_172"/>
          <p:cNvSpPr txBox="1"/>
          <p:nvPr/>
        </p:nvSpPr>
        <p:spPr>
          <a:xfrm>
            <a:off x="949124" y="1389717"/>
            <a:ext cx="50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1b40fba047a_1_172"/>
          <p:cNvSpPr/>
          <p:nvPr/>
        </p:nvSpPr>
        <p:spPr>
          <a:xfrm>
            <a:off x="603859" y="533270"/>
            <a:ext cx="136800" cy="136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1" name="Google Shape;311;g1b40fba047a_1_172"/>
          <p:cNvCxnSpPr/>
          <p:nvPr/>
        </p:nvCxnSpPr>
        <p:spPr>
          <a:xfrm>
            <a:off x="666671" y="824410"/>
            <a:ext cx="0" cy="39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2" name="Google Shape;312;g1b40fba047a_1_17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1b40fba047a_1_172"/>
          <p:cNvSpPr txBox="1"/>
          <p:nvPr/>
        </p:nvSpPr>
        <p:spPr>
          <a:xfrm>
            <a:off x="603845" y="1389717"/>
            <a:ext cx="488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1b40fba047a_1_172"/>
          <p:cNvSpPr txBox="1"/>
          <p:nvPr/>
        </p:nvSpPr>
        <p:spPr>
          <a:xfrm>
            <a:off x="816525" y="1389725"/>
            <a:ext cx="52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Feature Engineering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g1b40fba047a_1_172"/>
          <p:cNvSpPr txBox="1"/>
          <p:nvPr/>
        </p:nvSpPr>
        <p:spPr>
          <a:xfrm>
            <a:off x="816525" y="2127475"/>
            <a:ext cx="5211600" cy="44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answer_mean</a:t>
            </a:r>
            <a:r>
              <a:rPr lang="ko-KR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 정답 평균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answer_cnt</a:t>
            </a:r>
            <a:r>
              <a:rPr lang="ko-KR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 유저의 누적 정답문제 수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last_answerCode(n)</a:t>
            </a:r>
            <a:r>
              <a:rPr lang="ko-KR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 유저의 최근 n개 문제의 평균 정답률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time_mean</a:t>
            </a:r>
            <a:r>
              <a:rPr lang="ko-KR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 유저가 푼 문제들의 평균 풀이시간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time_sum</a:t>
            </a:r>
            <a:r>
              <a:rPr lang="ko-KR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 유저의 누적 문제 풀이 시간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tag_mode</a:t>
            </a:r>
            <a:r>
              <a:rPr lang="ko-KR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 유저에게 노출된 태그의 최빈값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user_item_mean</a:t>
            </a:r>
            <a:r>
              <a:rPr lang="ko-KR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 유저가 풀어왔던 문제의 정답률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item_mean</a:t>
            </a:r>
            <a:r>
              <a:rPr lang="ko-KR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 문제 기준 정답률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item_sum</a:t>
            </a:r>
            <a:r>
              <a:rPr lang="ko-KR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 문제 기준 풀린 갯수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item_time_mean</a:t>
            </a:r>
            <a:r>
              <a:rPr lang="ko-KR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 문제의 평균 풀이 시간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6" name="Google Shape;316;g1b40fba047a_1_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125" y="1656250"/>
            <a:ext cx="6163875" cy="34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b40fba047a_1_144"/>
          <p:cNvSpPr/>
          <p:nvPr/>
        </p:nvSpPr>
        <p:spPr>
          <a:xfrm>
            <a:off x="1" y="0"/>
            <a:ext cx="3447300" cy="6858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1b40fba047a_1_144"/>
          <p:cNvSpPr txBox="1"/>
          <p:nvPr/>
        </p:nvSpPr>
        <p:spPr>
          <a:xfrm>
            <a:off x="856526" y="696710"/>
            <a:ext cx="2581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</a:t>
            </a:r>
            <a:r>
              <a:rPr lang="ko-KR" sz="3600">
                <a:solidFill>
                  <a:schemeClr val="lt1"/>
                </a:solidFill>
              </a:rPr>
              <a:t>델링</a:t>
            </a:r>
            <a:r>
              <a:rPr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</a:rPr>
              <a:t>3. MF 모델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24" name="Google Shape;324;g1b40fba047a_1_144"/>
          <p:cNvSpPr/>
          <p:nvPr/>
        </p:nvSpPr>
        <p:spPr>
          <a:xfrm>
            <a:off x="603859" y="533270"/>
            <a:ext cx="136800" cy="136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5" name="Google Shape;325;g1b40fba047a_1_144"/>
          <p:cNvCxnSpPr/>
          <p:nvPr/>
        </p:nvCxnSpPr>
        <p:spPr>
          <a:xfrm>
            <a:off x="666671" y="824410"/>
            <a:ext cx="0" cy="390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26" name="Google Shape;326;g1b40fba047a_1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36675"/>
            <a:ext cx="3447300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1b40fba047a_1_144"/>
          <p:cNvSpPr txBox="1"/>
          <p:nvPr/>
        </p:nvSpPr>
        <p:spPr>
          <a:xfrm>
            <a:off x="3609175" y="696700"/>
            <a:ext cx="3507600" cy="17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highlight>
                  <a:schemeClr val="lt1"/>
                </a:highlight>
              </a:rPr>
              <a:t>Surprise</a:t>
            </a:r>
            <a:endParaRPr b="1"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  <a:highlight>
                  <a:schemeClr val="lt1"/>
                </a:highlight>
              </a:rPr>
              <a:t>Scikit-learn API와 비슷한 형태로 제공하여 간편하게 추천 시스템 구현 가능한 라이브러리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g1b40fba047a_1_144"/>
          <p:cNvSpPr txBox="1"/>
          <p:nvPr/>
        </p:nvSpPr>
        <p:spPr>
          <a:xfrm>
            <a:off x="3609175" y="2796100"/>
            <a:ext cx="38037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</a:rPr>
              <a:t>특이값 분해(SVD++) 알고리즘,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기존 SVD에서 추가적으로 암시적 rating이 더해진다.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g1b40fba047a_1_144"/>
          <p:cNvSpPr txBox="1"/>
          <p:nvPr/>
        </p:nvSpPr>
        <p:spPr>
          <a:xfrm>
            <a:off x="3609175" y="4159500"/>
            <a:ext cx="32571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</a:rPr>
              <a:t>DKT에서 문제를 맞춤 (1) → 사용자가 아이템을 선호함으로 해석 </a:t>
            </a:r>
            <a:endParaRPr/>
          </a:p>
        </p:txBody>
      </p:sp>
      <p:sp>
        <p:nvSpPr>
          <p:cNvPr id="330" name="Google Shape;330;g1b40fba047a_1_144"/>
          <p:cNvSpPr txBox="1"/>
          <p:nvPr/>
        </p:nvSpPr>
        <p:spPr>
          <a:xfrm>
            <a:off x="3609175" y="5294325"/>
            <a:ext cx="32571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</a:rPr>
              <a:t>주요 모델이 잘 예측하지 못하는 부분을 보완할 수 있을 것이라고 예측하여 추가</a:t>
            </a:r>
            <a:endParaRPr/>
          </a:p>
        </p:txBody>
      </p:sp>
      <p:pic>
        <p:nvPicPr>
          <p:cNvPr id="331" name="Google Shape;331;g1b40fba047a_1_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9425" y="2202288"/>
            <a:ext cx="4582776" cy="32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40fba047a_1_152"/>
          <p:cNvSpPr/>
          <p:nvPr/>
        </p:nvSpPr>
        <p:spPr>
          <a:xfrm>
            <a:off x="1" y="0"/>
            <a:ext cx="3447300" cy="6858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1b40fba047a_1_152"/>
          <p:cNvSpPr txBox="1"/>
          <p:nvPr/>
        </p:nvSpPr>
        <p:spPr>
          <a:xfrm>
            <a:off x="856526" y="696710"/>
            <a:ext cx="2581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</a:t>
            </a:r>
            <a:r>
              <a:rPr lang="ko-KR" sz="3600">
                <a:solidFill>
                  <a:schemeClr val="lt1"/>
                </a:solidFill>
              </a:rPr>
              <a:t>델링</a:t>
            </a:r>
            <a:r>
              <a:rPr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</a:rPr>
              <a:t>4. Graph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39" name="Google Shape;339;g1b40fba047a_1_152"/>
          <p:cNvSpPr/>
          <p:nvPr/>
        </p:nvSpPr>
        <p:spPr>
          <a:xfrm>
            <a:off x="603859" y="533270"/>
            <a:ext cx="136800" cy="136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0" name="Google Shape;340;g1b40fba047a_1_152"/>
          <p:cNvCxnSpPr/>
          <p:nvPr/>
        </p:nvCxnSpPr>
        <p:spPr>
          <a:xfrm>
            <a:off x="666671" y="824410"/>
            <a:ext cx="0" cy="390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1" name="Google Shape;341;g1b40fba047a_1_152"/>
          <p:cNvSpPr txBox="1"/>
          <p:nvPr/>
        </p:nvSpPr>
        <p:spPr>
          <a:xfrm>
            <a:off x="4137620" y="754167"/>
            <a:ext cx="488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</a:rPr>
              <a:t>&lt;LightGCN&gt;</a:t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342" name="Google Shape;342;g1b40fba047a_1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01" y="3079975"/>
            <a:ext cx="1856700" cy="18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1b40fba047a_1_152"/>
          <p:cNvSpPr txBox="1"/>
          <p:nvPr/>
        </p:nvSpPr>
        <p:spPr>
          <a:xfrm>
            <a:off x="4137625" y="1523075"/>
            <a:ext cx="54129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1D1C1D"/>
                </a:solidFill>
                <a:highlight>
                  <a:srgbClr val="F8F8F8"/>
                </a:highlight>
              </a:rPr>
              <a:t>Model 설명</a:t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Char char="-"/>
            </a:pPr>
            <a:r>
              <a:rPr lang="ko-KR">
                <a:solidFill>
                  <a:srgbClr val="1D1C1D"/>
                </a:solidFill>
                <a:highlight>
                  <a:srgbClr val="F8F8F8"/>
                </a:highlight>
              </a:rPr>
              <a:t>대중적인 Graph 모델</a:t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Char char="-"/>
            </a:pPr>
            <a:r>
              <a:rPr lang="ko-KR">
                <a:solidFill>
                  <a:srgbClr val="1D1C1D"/>
                </a:solidFill>
                <a:highlight>
                  <a:srgbClr val="F8F8F8"/>
                </a:highlight>
              </a:rPr>
              <a:t>User와 Item 간 상호작용 고려</a:t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1D1C1D"/>
                </a:solidFill>
                <a:highlight>
                  <a:srgbClr val="F8F8F8"/>
                </a:highlight>
              </a:rPr>
              <a:t>Model 적용</a:t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Char char="-"/>
            </a:pPr>
            <a:r>
              <a:rPr lang="ko-KR">
                <a:solidFill>
                  <a:srgbClr val="1D1C1D"/>
                </a:solidFill>
                <a:highlight>
                  <a:srgbClr val="F8F8F8"/>
                </a:highlight>
              </a:rPr>
              <a:t>베이스라인 코드 활용</a:t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Char char="-"/>
            </a:pPr>
            <a:r>
              <a:rPr lang="ko-KR">
                <a:solidFill>
                  <a:srgbClr val="1D1C1D"/>
                </a:solidFill>
                <a:highlight>
                  <a:srgbClr val="F8F8F8"/>
                </a:highlight>
              </a:rPr>
              <a:t>userID &amp; assessmentItemID &amp; answerCode 피처 활용</a:t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</p:txBody>
      </p:sp>
      <p:pic>
        <p:nvPicPr>
          <p:cNvPr id="344" name="Google Shape;344;g1b40fba047a_1_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5225" y="2655462"/>
            <a:ext cx="3047526" cy="2203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1b40fba047a_1_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9075" y="824400"/>
            <a:ext cx="4234650" cy="43063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b40fba047a_1_197"/>
          <p:cNvSpPr txBox="1"/>
          <p:nvPr/>
        </p:nvSpPr>
        <p:spPr>
          <a:xfrm>
            <a:off x="856526" y="696710"/>
            <a:ext cx="426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</a:rPr>
              <a:t>4. 그래프 모델</a:t>
            </a:r>
            <a:endParaRPr/>
          </a:p>
        </p:txBody>
      </p:sp>
      <p:sp>
        <p:nvSpPr>
          <p:cNvPr id="352" name="Google Shape;352;g1b40fba047a_1_197"/>
          <p:cNvSpPr txBox="1"/>
          <p:nvPr/>
        </p:nvSpPr>
        <p:spPr>
          <a:xfrm>
            <a:off x="949124" y="1389717"/>
            <a:ext cx="50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1b40fba047a_1_197"/>
          <p:cNvSpPr/>
          <p:nvPr/>
        </p:nvSpPr>
        <p:spPr>
          <a:xfrm>
            <a:off x="603859" y="533270"/>
            <a:ext cx="136800" cy="136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4" name="Google Shape;354;g1b40fba047a_1_197"/>
          <p:cNvCxnSpPr/>
          <p:nvPr/>
        </p:nvCxnSpPr>
        <p:spPr>
          <a:xfrm>
            <a:off x="666671" y="824410"/>
            <a:ext cx="0" cy="39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5" name="Google Shape;355;g1b40fba047a_1_19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1b40fba047a_1_197"/>
          <p:cNvSpPr txBox="1"/>
          <p:nvPr/>
        </p:nvSpPr>
        <p:spPr>
          <a:xfrm>
            <a:off x="345675" y="1417275"/>
            <a:ext cx="15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</a:rPr>
              <a:t>&lt;GKT&gt;</a:t>
            </a:r>
            <a:endParaRPr sz="1900"/>
          </a:p>
        </p:txBody>
      </p:sp>
      <p:sp>
        <p:nvSpPr>
          <p:cNvPr id="357" name="Google Shape;357;g1b40fba047a_1_197"/>
          <p:cNvSpPr txBox="1"/>
          <p:nvPr/>
        </p:nvSpPr>
        <p:spPr>
          <a:xfrm>
            <a:off x="740650" y="2016150"/>
            <a:ext cx="48840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1D1C1D"/>
                </a:solidFill>
                <a:highlight>
                  <a:srgbClr val="F8F8F8"/>
                </a:highlight>
              </a:rPr>
              <a:t>Model 설명</a:t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Char char="-"/>
            </a:pPr>
            <a:r>
              <a:rPr lang="ko-KR">
                <a:solidFill>
                  <a:srgbClr val="1D1C1D"/>
                </a:solidFill>
                <a:highlight>
                  <a:srgbClr val="F8F8F8"/>
                </a:highlight>
              </a:rPr>
              <a:t>Graph와 Sequential의 특성을 모두 고려한 모델</a:t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Char char="-"/>
            </a:pPr>
            <a:r>
              <a:rPr lang="ko-KR">
                <a:solidFill>
                  <a:srgbClr val="1D1C1D"/>
                </a:solidFill>
                <a:highlight>
                  <a:srgbClr val="F8F8F8"/>
                </a:highlight>
              </a:rPr>
              <a:t>Graph : User와 Item 간 상호작용 고려</a:t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Char char="-"/>
            </a:pPr>
            <a:r>
              <a:rPr lang="ko-KR">
                <a:solidFill>
                  <a:srgbClr val="1D1C1D"/>
                </a:solidFill>
                <a:highlight>
                  <a:srgbClr val="F8F8F8"/>
                </a:highlight>
              </a:rPr>
              <a:t>Sequential : User의 과거 풀이 기록 고려</a:t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Char char="-"/>
            </a:pPr>
            <a:r>
              <a:rPr lang="ko-KR">
                <a:solidFill>
                  <a:srgbClr val="1D1C1D"/>
                </a:solidFill>
                <a:highlight>
                  <a:srgbClr val="F8F8F8"/>
                </a:highlight>
              </a:rPr>
              <a:t>다양한 종류의 Graph 구현 방식 (PAM / MHA / VAE) 적용 가능</a:t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Char char="-"/>
            </a:pPr>
            <a:r>
              <a:rPr lang="ko-KR">
                <a:solidFill>
                  <a:srgbClr val="1D1C1D"/>
                </a:solidFill>
                <a:highlight>
                  <a:srgbClr val="F8F8F8"/>
                </a:highlight>
              </a:rPr>
              <a:t>그래프 집계 - 업데이트 - 예측 순서로 진행</a:t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1D1C1D"/>
                </a:solidFill>
                <a:highlight>
                  <a:srgbClr val="F8F8F8"/>
                </a:highlight>
              </a:rPr>
              <a:t>적용 결과</a:t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Char char="-"/>
            </a:pPr>
            <a:r>
              <a:rPr lang="ko-KR">
                <a:solidFill>
                  <a:srgbClr val="1D1C1D"/>
                </a:solidFill>
                <a:highlight>
                  <a:srgbClr val="F8F8F8"/>
                </a:highlight>
              </a:rPr>
              <a:t>그래프 구성에 KnowledgeTag 활용</a:t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Char char="-"/>
            </a:pPr>
            <a:r>
              <a:rPr lang="ko-KR">
                <a:solidFill>
                  <a:srgbClr val="1D1C1D"/>
                </a:solidFill>
                <a:highlight>
                  <a:srgbClr val="F8F8F8"/>
                </a:highlight>
              </a:rPr>
              <a:t>최고 </a:t>
            </a:r>
            <a:r>
              <a:rPr lang="ko-KR">
                <a:solidFill>
                  <a:srgbClr val="1D1C1D"/>
                </a:solidFill>
                <a:highlight>
                  <a:srgbClr val="F8F8F8"/>
                </a:highlight>
              </a:rPr>
              <a:t>auc 0.7422 (private 0.7690)</a:t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Char char="-"/>
            </a:pPr>
            <a:r>
              <a:rPr lang="ko-KR">
                <a:solidFill>
                  <a:srgbClr val="1D1C1D"/>
                </a:solidFill>
                <a:highlight>
                  <a:srgbClr val="F8F8F8"/>
                </a:highlight>
              </a:rPr>
              <a:t>CUDA out of Memory 에러 발생</a:t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Char char="-"/>
            </a:pPr>
            <a:r>
              <a:rPr lang="ko-KR">
                <a:solidFill>
                  <a:srgbClr val="1D1C1D"/>
                </a:solidFill>
                <a:highlight>
                  <a:srgbClr val="F8F8F8"/>
                </a:highlight>
              </a:rPr>
              <a:t>그래프 부분이 메모리를 많이 차지</a:t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</p:txBody>
      </p:sp>
      <p:pic>
        <p:nvPicPr>
          <p:cNvPr id="358" name="Google Shape;358;g1b40fba047a_1_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775" y="5426725"/>
            <a:ext cx="3957001" cy="11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1b40fba047a_1_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2100" y="155575"/>
            <a:ext cx="5963799" cy="646715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60" name="Google Shape;360;g1b40fba047a_1_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8949" y="3429000"/>
            <a:ext cx="2136000" cy="172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"/>
          <p:cNvSpPr/>
          <p:nvPr/>
        </p:nvSpPr>
        <p:spPr>
          <a:xfrm>
            <a:off x="1" y="0"/>
            <a:ext cx="3447326" cy="6858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6"/>
          <p:cNvSpPr txBox="1"/>
          <p:nvPr/>
        </p:nvSpPr>
        <p:spPr>
          <a:xfrm>
            <a:off x="856526" y="696710"/>
            <a:ext cx="2581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</a:t>
            </a:r>
            <a:r>
              <a:rPr lang="ko-KR" sz="3600">
                <a:solidFill>
                  <a:schemeClr val="lt1"/>
                </a:solidFill>
              </a:rPr>
              <a:t>델링</a:t>
            </a:r>
            <a:r>
              <a:rPr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- 5</a:t>
            </a:r>
            <a:r>
              <a:rPr lang="ko-KR" sz="3600">
                <a:solidFill>
                  <a:schemeClr val="lt1"/>
                </a:solidFill>
              </a:rPr>
              <a:t>.CatBoost(문제 단위 부스팅 모델)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6"/>
          <p:cNvSpPr/>
          <p:nvPr/>
        </p:nvSpPr>
        <p:spPr>
          <a:xfrm>
            <a:off x="603859" y="533270"/>
            <a:ext cx="136919" cy="13691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69" name="Google Shape;369;p6"/>
          <p:cNvCxnSpPr/>
          <p:nvPr/>
        </p:nvCxnSpPr>
        <p:spPr>
          <a:xfrm>
            <a:off x="666671" y="824410"/>
            <a:ext cx="0" cy="390932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0" name="Google Shape;370;p6"/>
          <p:cNvSpPr txBox="1"/>
          <p:nvPr/>
        </p:nvSpPr>
        <p:spPr>
          <a:xfrm>
            <a:off x="4778549" y="2611010"/>
            <a:ext cx="4065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90500" lvl="0" marL="28575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6"/>
          <p:cNvSpPr txBox="1"/>
          <p:nvPr/>
        </p:nvSpPr>
        <p:spPr>
          <a:xfrm>
            <a:off x="4081750" y="824400"/>
            <a:ext cx="67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 CatBoost(문제 단위 부스팅 모델)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72" name="Google Shape;372;p6"/>
          <p:cNvSpPr txBox="1"/>
          <p:nvPr/>
        </p:nvSpPr>
        <p:spPr>
          <a:xfrm>
            <a:off x="4261684" y="2401567"/>
            <a:ext cx="386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6"/>
          <p:cNvSpPr txBox="1"/>
          <p:nvPr/>
        </p:nvSpPr>
        <p:spPr>
          <a:xfrm>
            <a:off x="4834800" y="2572473"/>
            <a:ext cx="386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6"/>
          <p:cNvSpPr txBox="1"/>
          <p:nvPr/>
        </p:nvSpPr>
        <p:spPr>
          <a:xfrm>
            <a:off x="4261675" y="1867313"/>
            <a:ext cx="676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1D1C1D"/>
                </a:solidFill>
                <a:highlight>
                  <a:srgbClr val="F8F8F8"/>
                </a:highlight>
              </a:rPr>
              <a:t>대부분 범주형 변수이며 이는 모델에서 </a:t>
            </a:r>
            <a:r>
              <a:rPr lang="ko-KR">
                <a:solidFill>
                  <a:srgbClr val="1D1C1D"/>
                </a:solidFill>
                <a:highlight>
                  <a:srgbClr val="F8F8F8"/>
                </a:highlight>
              </a:rPr>
              <a:t>categorical 변수를 따로 지정해서 사용</a:t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680" y="2318538"/>
            <a:ext cx="7930315" cy="253163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>
            <a:off x="7918650" y="2283588"/>
            <a:ext cx="1490700" cy="323100"/>
          </a:xfrm>
          <a:prstGeom prst="rect">
            <a:avLst/>
          </a:prstGeom>
          <a:noFill/>
          <a:ln cap="flat" cmpd="sng" w="38100">
            <a:solidFill>
              <a:srgbClr val="006D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377" name="Google Shape;377;p6"/>
          <p:cNvSpPr txBox="1"/>
          <p:nvPr/>
        </p:nvSpPr>
        <p:spPr>
          <a:xfrm>
            <a:off x="4261675" y="1414425"/>
            <a:ext cx="676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1D1C1D"/>
                </a:solidFill>
                <a:highlight>
                  <a:srgbClr val="F8F8F8"/>
                </a:highlight>
              </a:rPr>
              <a:t>유저, 문제, 파생 변수 별 정답률 고려한 Rule base에 최적화된 모델</a:t>
            </a:r>
            <a:endParaRPr>
              <a:solidFill>
                <a:srgbClr val="1D1C1D"/>
              </a:solidFill>
              <a:highlight>
                <a:srgbClr val="F8F8F8"/>
              </a:highlight>
            </a:endParaRPr>
          </a:p>
        </p:txBody>
      </p:sp>
      <p:pic>
        <p:nvPicPr>
          <p:cNvPr id="378" name="Google Shape;37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4072225"/>
            <a:ext cx="3447325" cy="102990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"/>
          <p:cNvSpPr txBox="1"/>
          <p:nvPr/>
        </p:nvSpPr>
        <p:spPr>
          <a:xfrm>
            <a:off x="4314175" y="2738625"/>
            <a:ext cx="52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Feature Engineering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0" name="Google Shape;380;p6"/>
          <p:cNvSpPr txBox="1"/>
          <p:nvPr/>
        </p:nvSpPr>
        <p:spPr>
          <a:xfrm>
            <a:off x="4314175" y="3168075"/>
            <a:ext cx="5211600" cy="58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solve_time</a:t>
            </a:r>
            <a:r>
              <a:rPr lang="ko-KR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 유저의 문제 풀이 시간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b_category</a:t>
            </a:r>
            <a:r>
              <a:rPr lang="ko-KR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 assementitemID 3번째 값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test_category</a:t>
            </a:r>
            <a:r>
              <a:rPr lang="ko-KR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 assementitemID의 3 + 5~7번째값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last_answerCode</a:t>
            </a:r>
            <a:r>
              <a:rPr lang="ko-KR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 유저가 최근 문제 정답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elo</a:t>
            </a:r>
            <a:r>
              <a:rPr lang="ko-KR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 유저와 아이템 elo를 sigmoid하여 얻은 문제 난이도 값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elouser</a:t>
            </a:r>
            <a:r>
              <a:rPr lang="ko-KR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 유저의 문제풀이 수준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eloitem</a:t>
            </a:r>
            <a:r>
              <a:rPr lang="ko-KR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 문제의 난이도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elotag</a:t>
            </a:r>
            <a:r>
              <a:rPr lang="ko-KR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 tag 별 난이도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elotest</a:t>
            </a:r>
            <a:r>
              <a:rPr lang="ko-KR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 testid 별 난이도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9CB9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9CB9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b40fba047a_1_209"/>
          <p:cNvSpPr txBox="1"/>
          <p:nvPr/>
        </p:nvSpPr>
        <p:spPr>
          <a:xfrm>
            <a:off x="856526" y="696710"/>
            <a:ext cx="4261500" cy="120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</a:rPr>
              <a:t>5. CatBoost</a:t>
            </a:r>
            <a:r>
              <a:rPr lang="ko-KR" sz="3600">
                <a:solidFill>
                  <a:schemeClr val="dk1"/>
                </a:solidFill>
              </a:rPr>
              <a:t>(문제 단위 부스팅 모델)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7" name="Google Shape;387;g1b40fba047a_1_209"/>
          <p:cNvSpPr/>
          <p:nvPr/>
        </p:nvSpPr>
        <p:spPr>
          <a:xfrm>
            <a:off x="603859" y="533270"/>
            <a:ext cx="136800" cy="136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88" name="Google Shape;388;g1b40fba047a_1_209"/>
          <p:cNvCxnSpPr/>
          <p:nvPr/>
        </p:nvCxnSpPr>
        <p:spPr>
          <a:xfrm>
            <a:off x="666671" y="824410"/>
            <a:ext cx="0" cy="39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9" name="Google Shape;389;g1b40fba047a_1_20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시각화 자료</a:t>
            </a:r>
            <a:endParaRPr/>
          </a:p>
        </p:txBody>
      </p:sp>
      <p:pic>
        <p:nvPicPr>
          <p:cNvPr id="390" name="Google Shape;390;g1b40fba047a_1_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1987" y="182125"/>
            <a:ext cx="5844035" cy="424180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1b40fba047a_1_209"/>
          <p:cNvSpPr txBox="1"/>
          <p:nvPr/>
        </p:nvSpPr>
        <p:spPr>
          <a:xfrm>
            <a:off x="489850" y="2776875"/>
            <a:ext cx="542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7600"/>
              </a:spcAft>
              <a:buNone/>
            </a:pPr>
            <a:r>
              <a:rPr b="1" lang="ko-KR" sz="1500">
                <a:solidFill>
                  <a:srgbClr val="006DD7"/>
                </a:solidFill>
                <a:highlight>
                  <a:srgbClr val="FFFFFF"/>
                </a:highlight>
              </a:rPr>
              <a:t>범주형(categorical) 피처 처리</a:t>
            </a:r>
            <a:r>
              <a:rPr lang="ko-KR" sz="1500">
                <a:solidFill>
                  <a:srgbClr val="383838"/>
                </a:solidFill>
                <a:highlight>
                  <a:srgbClr val="FFFFFF"/>
                </a:highlight>
              </a:rPr>
              <a:t>를 위한 알고리즘 도입</a:t>
            </a:r>
            <a:endParaRPr sz="1500">
              <a:solidFill>
                <a:srgbClr val="383838"/>
              </a:solidFill>
              <a:highlight>
                <a:srgbClr val="FFFFFF"/>
              </a:highlight>
            </a:endParaRPr>
          </a:p>
        </p:txBody>
      </p:sp>
      <p:pic>
        <p:nvPicPr>
          <p:cNvPr id="392" name="Google Shape;392;g1b40fba047a_1_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1988" y="4423949"/>
            <a:ext cx="5844024" cy="2251926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93" name="Google Shape;393;g1b40fba047a_1_2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4200" y="3656450"/>
            <a:ext cx="4457700" cy="30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1b40fba047a_1_209"/>
          <p:cNvSpPr txBox="1"/>
          <p:nvPr/>
        </p:nvSpPr>
        <p:spPr>
          <a:xfrm>
            <a:off x="489850" y="2361375"/>
            <a:ext cx="542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7600"/>
              </a:spcAft>
              <a:buNone/>
            </a:pPr>
            <a:r>
              <a:rPr b="1" lang="ko-KR" sz="1500">
                <a:solidFill>
                  <a:srgbClr val="006DD7"/>
                </a:solidFill>
                <a:highlight>
                  <a:srgbClr val="FFFFFF"/>
                </a:highlight>
              </a:rPr>
              <a:t>Why? 범주형 데이터 처리에 강한 이유</a:t>
            </a:r>
            <a:endParaRPr sz="1500">
              <a:solidFill>
                <a:srgbClr val="383838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모집 안내 - boostcamp" id="105" name="Google Shape;105;p2"/>
          <p:cNvPicPr preferRelativeResize="0"/>
          <p:nvPr/>
        </p:nvPicPr>
        <p:blipFill rotWithShape="1">
          <a:blip r:embed="rId3">
            <a:alphaModFix/>
          </a:blip>
          <a:srcRect b="0" l="21199" r="7689" t="0"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/>
        </p:nvSpPr>
        <p:spPr>
          <a:xfrm>
            <a:off x="-150471" y="2023854"/>
            <a:ext cx="228310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ko-KR" sz="1600" u="none" cap="none" strike="noStrik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b="0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2362779" y="2032578"/>
            <a:ext cx="277310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모델 </a:t>
            </a:r>
            <a:r>
              <a:rPr lang="ko-KR" sz="1600">
                <a:solidFill>
                  <a:schemeClr val="lt1"/>
                </a:solidFill>
              </a:rPr>
              <a:t>구상</a:t>
            </a:r>
            <a:r>
              <a:rPr b="0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4839182" y="2023852"/>
            <a:ext cx="284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</a:t>
            </a:r>
            <a:r>
              <a:rPr lang="ko-KR" sz="1600">
                <a:solidFill>
                  <a:schemeClr val="lt1"/>
                </a:solidFill>
              </a:rPr>
              <a:t>모델링</a:t>
            </a:r>
            <a:endParaRPr/>
          </a:p>
        </p:txBody>
      </p:sp>
      <p:sp>
        <p:nvSpPr>
          <p:cNvPr id="109" name="Google Shape;109;p2"/>
          <p:cNvSpPr txBox="1"/>
          <p:nvPr/>
        </p:nvSpPr>
        <p:spPr>
          <a:xfrm>
            <a:off x="7282019" y="2023852"/>
            <a:ext cx="228310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모델 고도화</a:t>
            </a:r>
            <a:endParaRPr/>
          </a:p>
        </p:txBody>
      </p:sp>
      <p:sp>
        <p:nvSpPr>
          <p:cNvPr id="110" name="Google Shape;110;p2"/>
          <p:cNvSpPr txBox="1"/>
          <p:nvPr/>
        </p:nvSpPr>
        <p:spPr>
          <a:xfrm>
            <a:off x="998411" y="504094"/>
            <a:ext cx="2656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9724856" y="2023851"/>
            <a:ext cx="228310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Q &amp; A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428247" y="2620050"/>
            <a:ext cx="21348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lt1"/>
                </a:solidFill>
              </a:rPr>
              <a:t>유저 데이터</a:t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10160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>
                <a:solidFill>
                  <a:schemeClr val="lt1"/>
                </a:solidFill>
              </a:rPr>
              <a:t>Timestamp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10160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>
                <a:solidFill>
                  <a:schemeClr val="lt1"/>
                </a:solidFill>
              </a:rPr>
              <a:t>assessmentitemID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2930321" y="2620059"/>
            <a:ext cx="1822654" cy="3293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베이스라인 Code의 DL Model 실험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평점의 평균 값을 예측에 사용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데이터의 특성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간략한 데이터 전처리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5432381" y="2620059"/>
            <a:ext cx="1778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600">
                <a:solidFill>
                  <a:schemeClr val="lt1"/>
                </a:solidFill>
              </a:rPr>
              <a:t>Saint 모델</a:t>
            </a:r>
            <a:endParaRPr sz="1600">
              <a:solidFill>
                <a:schemeClr val="lt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lt1"/>
                </a:solidFill>
              </a:rPr>
              <a:t> MF 모델</a:t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>
                <a:solidFill>
                  <a:schemeClr val="lt1"/>
                </a:solidFill>
              </a:rPr>
              <a:t> LGBM 모델</a:t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>
                <a:solidFill>
                  <a:schemeClr val="lt1"/>
                </a:solidFill>
              </a:rPr>
              <a:t> Graph 모델</a:t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>
                <a:solidFill>
                  <a:schemeClr val="lt1"/>
                </a:solidFill>
              </a:rPr>
              <a:t> Boosting 모델</a:t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7942525" y="2371126"/>
            <a:ext cx="1752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Optuna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Ensemble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291343" y="2107152"/>
            <a:ext cx="136919" cy="13691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7" name="Google Shape;117;p2"/>
          <p:cNvCxnSpPr/>
          <p:nvPr/>
        </p:nvCxnSpPr>
        <p:spPr>
          <a:xfrm>
            <a:off x="354155" y="2618213"/>
            <a:ext cx="0" cy="323088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8" name="Google Shape;118;p2"/>
          <p:cNvSpPr/>
          <p:nvPr/>
        </p:nvSpPr>
        <p:spPr>
          <a:xfrm>
            <a:off x="2762368" y="2107152"/>
            <a:ext cx="136919" cy="13691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9" name="Google Shape;119;p2"/>
          <p:cNvCxnSpPr/>
          <p:nvPr/>
        </p:nvCxnSpPr>
        <p:spPr>
          <a:xfrm>
            <a:off x="2825180" y="2618213"/>
            <a:ext cx="0" cy="323088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0" name="Google Shape;120;p2"/>
          <p:cNvSpPr/>
          <p:nvPr/>
        </p:nvSpPr>
        <p:spPr>
          <a:xfrm>
            <a:off x="5295463" y="2107152"/>
            <a:ext cx="136919" cy="13691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1" name="Google Shape;121;p2"/>
          <p:cNvCxnSpPr/>
          <p:nvPr/>
        </p:nvCxnSpPr>
        <p:spPr>
          <a:xfrm>
            <a:off x="5358275" y="2618213"/>
            <a:ext cx="0" cy="323088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2" name="Google Shape;122;p2"/>
          <p:cNvSpPr/>
          <p:nvPr/>
        </p:nvSpPr>
        <p:spPr>
          <a:xfrm>
            <a:off x="7761864" y="2107152"/>
            <a:ext cx="136919" cy="13691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3" name="Google Shape;123;p2"/>
          <p:cNvCxnSpPr/>
          <p:nvPr/>
        </p:nvCxnSpPr>
        <p:spPr>
          <a:xfrm>
            <a:off x="7824676" y="2618213"/>
            <a:ext cx="0" cy="323088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4" name="Google Shape;124;p2"/>
          <p:cNvSpPr/>
          <p:nvPr/>
        </p:nvSpPr>
        <p:spPr>
          <a:xfrm>
            <a:off x="10192520" y="2107152"/>
            <a:ext cx="136919" cy="13691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5" name="Google Shape;125;p2"/>
          <p:cNvCxnSpPr/>
          <p:nvPr/>
        </p:nvCxnSpPr>
        <p:spPr>
          <a:xfrm>
            <a:off x="10255332" y="2618213"/>
            <a:ext cx="0" cy="323088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6"/>
          <p:cNvSpPr/>
          <p:nvPr/>
        </p:nvSpPr>
        <p:spPr>
          <a:xfrm>
            <a:off x="1" y="0"/>
            <a:ext cx="3447326" cy="6858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6"/>
          <p:cNvSpPr txBox="1"/>
          <p:nvPr/>
        </p:nvSpPr>
        <p:spPr>
          <a:xfrm>
            <a:off x="856526" y="696710"/>
            <a:ext cx="23918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모델 고도화</a:t>
            </a:r>
            <a:endParaRPr/>
          </a:p>
        </p:txBody>
      </p:sp>
      <p:sp>
        <p:nvSpPr>
          <p:cNvPr id="402" name="Google Shape;402;p16"/>
          <p:cNvSpPr txBox="1"/>
          <p:nvPr/>
        </p:nvSpPr>
        <p:spPr>
          <a:xfrm>
            <a:off x="856536" y="1975392"/>
            <a:ext cx="249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Hyper parameter Tuning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Optuna 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6"/>
          <p:cNvSpPr/>
          <p:nvPr/>
        </p:nvSpPr>
        <p:spPr>
          <a:xfrm>
            <a:off x="603859" y="533270"/>
            <a:ext cx="136919" cy="13691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04" name="Google Shape;404;p16"/>
          <p:cNvCxnSpPr/>
          <p:nvPr/>
        </p:nvCxnSpPr>
        <p:spPr>
          <a:xfrm>
            <a:off x="666671" y="824410"/>
            <a:ext cx="0" cy="390932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5" name="Google Shape;405;p16"/>
          <p:cNvSpPr txBox="1"/>
          <p:nvPr/>
        </p:nvSpPr>
        <p:spPr>
          <a:xfrm>
            <a:off x="4038900" y="3333900"/>
            <a:ext cx="7786500" cy="21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ko-KR" sz="1500">
                <a:solidFill>
                  <a:schemeClr val="dk1"/>
                </a:solidFill>
                <a:highlight>
                  <a:schemeClr val="lt1"/>
                </a:highlight>
              </a:rPr>
              <a:t>random_state, bagging_temperature, max_depth, random_strength, l2_leaf_reg, min_child_samples, max_bin 범위를 넓게 지정하고 성능이 잘 나오는 값들 사이로 범위를 좁히며 최적화를 진행하였음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ko-KR" sz="1500">
                <a:solidFill>
                  <a:schemeClr val="dk1"/>
                </a:solidFill>
              </a:rPr>
              <a:t>max_depth는 숫자가 커지면 학습시간이 길어져서 성능이 좋았던 11로 고정하였음</a:t>
            </a:r>
            <a:endParaRPr sz="1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ko-KR" sz="1500">
                <a:solidFill>
                  <a:schemeClr val="dk1"/>
                </a:solidFill>
              </a:rPr>
              <a:t>hyper parameter tuning을 할때는 iterations을 500으로 지정해주었고 제출할때에는 4000으로 지정하였음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06" name="Google Shape;406;p16"/>
          <p:cNvSpPr txBox="1"/>
          <p:nvPr/>
        </p:nvSpPr>
        <p:spPr>
          <a:xfrm>
            <a:off x="3438229" y="470134"/>
            <a:ext cx="386980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Optuna 함수 정의</a:t>
            </a:r>
            <a:endParaRPr/>
          </a:p>
        </p:txBody>
      </p:sp>
      <p:pic>
        <p:nvPicPr>
          <p:cNvPr descr="Sooftware ML - wandb (Weight &amp; Bias)" id="407" name="Google Shape;40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00631"/>
            <a:ext cx="3447327" cy="8191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nnouncing Optuna 2.0 - Preferred Networks Research &amp; Development" id="408" name="Google Shape;40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" y="3095308"/>
            <a:ext cx="3447324" cy="8326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9" name="Google Shape;409;p16"/>
          <p:cNvGraphicFramePr/>
          <p:nvPr/>
        </p:nvGraphicFramePr>
        <p:xfrm>
          <a:off x="4038900" y="10671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{F3954401-8696-4551-A52F-EBB5BE2A68A6}</a:tableStyleId>
              </a:tblPr>
              <a:tblGrid>
                <a:gridCol w="1414050"/>
                <a:gridCol w="1900400"/>
                <a:gridCol w="2029300"/>
                <a:gridCol w="2178075"/>
              </a:tblGrid>
              <a:tr h="61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모델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300"/>
                        <a:t>valid score</a:t>
                      </a:r>
                      <a:endParaRPr b="1" sz="13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300"/>
                        <a:t>public score</a:t>
                      </a:r>
                      <a:endParaRPr b="1" sz="13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300"/>
                        <a:t>private score</a:t>
                      </a:r>
                      <a:endParaRPr b="1" sz="13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튜닝전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/>
                        <a:t>0.8422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0.7632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/>
                        <a:t>0.8289 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 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0.7581 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0.8564</a:t>
                      </a:r>
                      <a:r>
                        <a:rPr lang="ko-KR"/>
                        <a:t>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</a:t>
                      </a:r>
                      <a:r>
                        <a:rPr lang="ko-KR"/>
                        <a:t>7</a:t>
                      </a:r>
                      <a:r>
                        <a:rPr lang="ko-KR"/>
                        <a:t>742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튜닝후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/>
                        <a:t>0.8455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0.7669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/>
                        <a:t>0.8350 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0.7554 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0.8542 </a:t>
                      </a:r>
                      <a:r>
                        <a:rPr lang="ko-KR"/>
                        <a:t>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</a:t>
                      </a:r>
                      <a:r>
                        <a:rPr lang="ko-KR"/>
                        <a:t>7</a:t>
                      </a:r>
                      <a:r>
                        <a:rPr lang="ko-KR"/>
                        <a:t>634</a:t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9"/>
          <p:cNvSpPr/>
          <p:nvPr/>
        </p:nvSpPr>
        <p:spPr>
          <a:xfrm>
            <a:off x="1" y="0"/>
            <a:ext cx="3447326" cy="6858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9"/>
          <p:cNvSpPr txBox="1"/>
          <p:nvPr/>
        </p:nvSpPr>
        <p:spPr>
          <a:xfrm>
            <a:off x="856526" y="696710"/>
            <a:ext cx="23918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모델 고도화</a:t>
            </a:r>
            <a:endParaRPr/>
          </a:p>
        </p:txBody>
      </p:sp>
      <p:sp>
        <p:nvSpPr>
          <p:cNvPr id="417" name="Google Shape;417;p19"/>
          <p:cNvSpPr txBox="1"/>
          <p:nvPr/>
        </p:nvSpPr>
        <p:spPr>
          <a:xfrm>
            <a:off x="856525" y="1987973"/>
            <a:ext cx="249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>
                <a:solidFill>
                  <a:schemeClr val="lt1"/>
                </a:solidFill>
              </a:rPr>
              <a:t>Hyper parameter Tuning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000">
                <a:solidFill>
                  <a:schemeClr val="lt1"/>
                </a:solidFill>
              </a:rPr>
              <a:t>Optuna </a:t>
            </a:r>
            <a:endParaRPr sz="20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18" name="Google Shape;418;p19"/>
          <p:cNvSpPr/>
          <p:nvPr/>
        </p:nvSpPr>
        <p:spPr>
          <a:xfrm>
            <a:off x="603859" y="533270"/>
            <a:ext cx="136919" cy="13691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9" name="Google Shape;419;p19"/>
          <p:cNvCxnSpPr/>
          <p:nvPr/>
        </p:nvCxnSpPr>
        <p:spPr>
          <a:xfrm>
            <a:off x="666671" y="824410"/>
            <a:ext cx="0" cy="390932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0" name="Google Shape;420;p19"/>
          <p:cNvSpPr txBox="1"/>
          <p:nvPr/>
        </p:nvSpPr>
        <p:spPr>
          <a:xfrm>
            <a:off x="4468250" y="2034175"/>
            <a:ext cx="7012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ko-KR" sz="1700">
                <a:solidFill>
                  <a:schemeClr val="dk1"/>
                </a:solidFill>
              </a:rPr>
              <a:t>Optuna 에서 찾은 최적의 하이퍼 파라미터 성능을 검증하고자 함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ko-KR" sz="1700">
                <a:solidFill>
                  <a:schemeClr val="dk1"/>
                </a:solidFill>
              </a:rPr>
              <a:t>train set, validation set 나눈 것 이용</a:t>
            </a:r>
            <a:endParaRPr sz="1600"/>
          </a:p>
        </p:txBody>
      </p:sp>
      <p:sp>
        <p:nvSpPr>
          <p:cNvPr id="421" name="Google Shape;421;p19"/>
          <p:cNvSpPr txBox="1"/>
          <p:nvPr/>
        </p:nvSpPr>
        <p:spPr>
          <a:xfrm>
            <a:off x="4468250" y="824402"/>
            <a:ext cx="386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dk1"/>
                </a:solidFill>
              </a:rPr>
              <a:t> Verifying the best parameters from</a:t>
            </a:r>
            <a:r>
              <a:rPr b="1" lang="ko-KR" sz="2200">
                <a:solidFill>
                  <a:schemeClr val="dk1"/>
                </a:solidFill>
              </a:rPr>
              <a:t> Optuna</a:t>
            </a:r>
            <a:endParaRPr b="1" sz="2200">
              <a:solidFill>
                <a:schemeClr val="dk1"/>
              </a:solidFill>
            </a:endParaRPr>
          </a:p>
        </p:txBody>
      </p:sp>
      <p:pic>
        <p:nvPicPr>
          <p:cNvPr descr="Sooftware ML - wandb (Weight &amp; Bias)" id="422" name="Google Shape;42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00631"/>
            <a:ext cx="3447327" cy="8191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nnouncing Optuna 2.0 - Preferred Networks Research &amp; Development" id="423" name="Google Shape;42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" y="3095308"/>
            <a:ext cx="3447324" cy="8326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4" name="Google Shape;424;p19"/>
          <p:cNvGraphicFramePr/>
          <p:nvPr/>
        </p:nvGraphicFramePr>
        <p:xfrm>
          <a:off x="5726225" y="386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{F3954401-8696-4551-A52F-EBB5BE2A68A6}</a:tableStyleId>
              </a:tblPr>
              <a:tblGrid>
                <a:gridCol w="1257975"/>
                <a:gridCol w="1257975"/>
                <a:gridCol w="1257975"/>
                <a:gridCol w="1257975"/>
              </a:tblGrid>
              <a:tr h="46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300"/>
                        <a:t>train score</a:t>
                      </a:r>
                      <a:endParaRPr b="1" sz="1300"/>
                    </a:p>
                  </a:txBody>
                  <a:tcPr marT="91425" marB="91425" marR="91425" marL="91425">
                    <a:lnL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300"/>
                        <a:t>valid score</a:t>
                      </a:r>
                      <a:endParaRPr b="1" sz="1300"/>
                    </a:p>
                  </a:txBody>
                  <a:tcPr marT="91425" marB="91425" marR="91425" marL="91425">
                    <a:lnL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300"/>
                        <a:t>public score</a:t>
                      </a:r>
                      <a:endParaRPr b="1" sz="1300"/>
                    </a:p>
                  </a:txBody>
                  <a:tcPr marT="91425" marB="91425" marR="91425" marL="91425">
                    <a:lnL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300"/>
                        <a:t>private score</a:t>
                      </a:r>
                      <a:endParaRPr b="1" sz="1300"/>
                    </a:p>
                  </a:txBody>
                  <a:tcPr marT="91425" marB="91425" marR="91425" marL="91425">
                    <a:lnL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5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0.8934</a:t>
                      </a:r>
                      <a:endParaRPr b="1" sz="1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35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0.8455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0.8542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0.8350</a:t>
                      </a:r>
                      <a:endParaRPr b="1" sz="1500"/>
                    </a:p>
                  </a:txBody>
                  <a:tcPr marT="91425" marB="91425" marR="91425" marL="91425">
                    <a:lnL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25" name="Google Shape;425;p19"/>
          <p:cNvGraphicFramePr/>
          <p:nvPr/>
        </p:nvGraphicFramePr>
        <p:xfrm>
          <a:off x="4468250" y="38602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{F3954401-8696-4551-A52F-EBB5BE2A68A6}</a:tableStyleId>
              </a:tblPr>
              <a:tblGrid>
                <a:gridCol w="1257975"/>
              </a:tblGrid>
              <a:tr h="46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300">
                          <a:solidFill>
                            <a:schemeClr val="dk1"/>
                          </a:solidFill>
                        </a:rPr>
                        <a:t>model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CatBoost</a:t>
                      </a:r>
                      <a:endParaRPr sz="1300"/>
                    </a:p>
                  </a:txBody>
                  <a:tcPr marT="91425" marB="91425" marR="91425" marL="91425">
                    <a:lnL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26" name="Google Shape;426;p19"/>
          <p:cNvGraphicFramePr/>
          <p:nvPr/>
        </p:nvGraphicFramePr>
        <p:xfrm>
          <a:off x="4468250" y="471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{F3954401-8696-4551-A52F-EBB5BE2A68A6}</a:tableStyleId>
              </a:tblPr>
              <a:tblGrid>
                <a:gridCol w="1257975"/>
                <a:gridCol w="1257975"/>
                <a:gridCol w="1257975"/>
                <a:gridCol w="1257975"/>
                <a:gridCol w="1257975"/>
              </a:tblGrid>
              <a:tr h="390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LightGCN</a:t>
                      </a:r>
                      <a:endParaRPr sz="1300"/>
                    </a:p>
                  </a:txBody>
                  <a:tcPr marT="91425" marB="91425" marR="91425" marL="91425">
                    <a:lnL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0.8985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0.8014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0.7869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0.8120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27" name="Google Shape;427;p19"/>
          <p:cNvGraphicFramePr/>
          <p:nvPr/>
        </p:nvGraphicFramePr>
        <p:xfrm>
          <a:off x="4468250" y="511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{F3954401-8696-4551-A52F-EBB5BE2A68A6}</a:tableStyleId>
              </a:tblPr>
              <a:tblGrid>
                <a:gridCol w="1257975"/>
                <a:gridCol w="1257975"/>
                <a:gridCol w="1257975"/>
                <a:gridCol w="1257975"/>
                <a:gridCol w="1257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/>
                        <a:t>LGBM</a:t>
                      </a:r>
                      <a:endParaRPr sz="1300"/>
                    </a:p>
                  </a:txBody>
                  <a:tcPr marT="91425" marB="91425" marR="91425" marL="91425">
                    <a:lnL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0.8219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0.8010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0.7869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0.8236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7"/>
          <p:cNvSpPr/>
          <p:nvPr/>
        </p:nvSpPr>
        <p:spPr>
          <a:xfrm>
            <a:off x="1" y="0"/>
            <a:ext cx="3447326" cy="6858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7"/>
          <p:cNvSpPr txBox="1"/>
          <p:nvPr/>
        </p:nvSpPr>
        <p:spPr>
          <a:xfrm>
            <a:off x="856526" y="696710"/>
            <a:ext cx="23918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모델 고도화</a:t>
            </a:r>
            <a:endParaRPr/>
          </a:p>
        </p:txBody>
      </p:sp>
      <p:sp>
        <p:nvSpPr>
          <p:cNvPr id="435" name="Google Shape;435;p17"/>
          <p:cNvSpPr txBox="1"/>
          <p:nvPr/>
        </p:nvSpPr>
        <p:spPr>
          <a:xfrm>
            <a:off x="603849" y="1931317"/>
            <a:ext cx="249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Hyper parameter Tuning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Optuna &amp; Feature Importance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7"/>
          <p:cNvSpPr/>
          <p:nvPr/>
        </p:nvSpPr>
        <p:spPr>
          <a:xfrm>
            <a:off x="603859" y="533270"/>
            <a:ext cx="136919" cy="13691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7" name="Google Shape;437;p17"/>
          <p:cNvCxnSpPr/>
          <p:nvPr/>
        </p:nvCxnSpPr>
        <p:spPr>
          <a:xfrm>
            <a:off x="666671" y="824410"/>
            <a:ext cx="0" cy="390932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8" name="Google Shape;438;p17"/>
          <p:cNvSpPr txBox="1"/>
          <p:nvPr/>
        </p:nvSpPr>
        <p:spPr>
          <a:xfrm>
            <a:off x="3674126" y="270085"/>
            <a:ext cx="38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Importance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ooftware ML - wandb (Weight &amp; Bias)" id="439" name="Google Shape;43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00631"/>
            <a:ext cx="3447327" cy="8191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nnouncing Optuna 2.0 - Preferred Networks Research &amp; Development" id="440" name="Google Shape;44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" y="3095308"/>
            <a:ext cx="3447324" cy="832623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17"/>
          <p:cNvSpPr txBox="1"/>
          <p:nvPr/>
        </p:nvSpPr>
        <p:spPr>
          <a:xfrm>
            <a:off x="3624126" y="854097"/>
            <a:ext cx="411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CatBoost 모델의 변수 중요도 시각화 </a:t>
            </a:r>
            <a:r>
              <a:rPr lang="ko-KR">
                <a:solidFill>
                  <a:schemeClr val="dk1"/>
                </a:solidFill>
              </a:rPr>
              <a:t>→</a:t>
            </a:r>
            <a:endParaRPr sz="1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442" name="Google Shape;44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0125" y="1423775"/>
            <a:ext cx="6845374" cy="328737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17"/>
          <p:cNvSpPr txBox="1"/>
          <p:nvPr/>
        </p:nvSpPr>
        <p:spPr>
          <a:xfrm>
            <a:off x="3674125" y="4830200"/>
            <a:ext cx="71262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ko-K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변수 중요도 순서</a:t>
            </a:r>
            <a:endParaRPr sz="1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ko-KR" sz="1200">
                <a:solidFill>
                  <a:schemeClr val="dk1"/>
                </a:solidFill>
              </a:rPr>
              <a:t>test_category                           </a:t>
            </a:r>
            <a:r>
              <a:rPr lang="ko-KR" sz="1200">
                <a:solidFill>
                  <a:schemeClr val="dk1"/>
                </a:solidFill>
              </a:rPr>
              <a:t> 3. last_answerCode2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23850" lvl="0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-KR" sz="1200">
                <a:solidFill>
                  <a:schemeClr val="dk1"/>
                </a:solidFill>
              </a:rPr>
              <a:t>userID                                       4. </a:t>
            </a:r>
            <a:r>
              <a:rPr lang="ko-KR" sz="1200">
                <a:solidFill>
                  <a:schemeClr val="dk1"/>
                </a:solidFill>
              </a:rPr>
              <a:t>assessmentItemID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…</a:t>
            </a:r>
            <a:endParaRPr sz="13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                        </a:t>
            </a:r>
            <a:endParaRPr sz="1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8"/>
          <p:cNvSpPr/>
          <p:nvPr/>
        </p:nvSpPr>
        <p:spPr>
          <a:xfrm>
            <a:off x="1" y="0"/>
            <a:ext cx="3447326" cy="6858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8"/>
          <p:cNvSpPr txBox="1"/>
          <p:nvPr/>
        </p:nvSpPr>
        <p:spPr>
          <a:xfrm>
            <a:off x="856526" y="696710"/>
            <a:ext cx="23918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모델 고도화</a:t>
            </a:r>
            <a:endParaRPr/>
          </a:p>
        </p:txBody>
      </p:sp>
      <p:sp>
        <p:nvSpPr>
          <p:cNvPr id="451" name="Google Shape;451;p18"/>
          <p:cNvSpPr txBox="1"/>
          <p:nvPr/>
        </p:nvSpPr>
        <p:spPr>
          <a:xfrm>
            <a:off x="3643649" y="401630"/>
            <a:ext cx="24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Ensemble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8"/>
          <p:cNvSpPr/>
          <p:nvPr/>
        </p:nvSpPr>
        <p:spPr>
          <a:xfrm>
            <a:off x="603859" y="533270"/>
            <a:ext cx="136919" cy="13691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53" name="Google Shape;453;p18"/>
          <p:cNvCxnSpPr/>
          <p:nvPr/>
        </p:nvCxnSpPr>
        <p:spPr>
          <a:xfrm>
            <a:off x="666671" y="824410"/>
            <a:ext cx="0" cy="390932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4" name="Google Shape;454;p18"/>
          <p:cNvSpPr txBox="1"/>
          <p:nvPr/>
        </p:nvSpPr>
        <p:spPr>
          <a:xfrm>
            <a:off x="7975584" y="4709555"/>
            <a:ext cx="3869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21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 sz="1600">
                <a:solidFill>
                  <a:srgbClr val="1D1C1D"/>
                </a:solidFill>
                <a:highlight>
                  <a:srgbClr val="F8F8F8"/>
                </a:highlight>
              </a:rPr>
              <a:t>단순히 모델별 가중평균을 한다면 auc가 왜곡될 수 있음</a:t>
            </a:r>
            <a:endParaRPr sz="160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921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rgbClr val="1D1C1D"/>
                </a:solidFill>
                <a:highlight>
                  <a:srgbClr val="F8F8F8"/>
                </a:highlight>
              </a:rPr>
              <a:t>모델별로 min값이 0이고 max값이 1인 MinMaxScaler를 적용한 뒤 min-max scaler를 적용하면 auc 지표에 맞는 예측값을 뱉는 앙상블을 할 수 있음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descr="Untitled" id="455" name="Google Shape;455;p18"/>
          <p:cNvSpPr/>
          <p:nvPr/>
        </p:nvSpPr>
        <p:spPr>
          <a:xfrm>
            <a:off x="5203100" y="49883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p18"/>
          <p:cNvSpPr txBox="1"/>
          <p:nvPr/>
        </p:nvSpPr>
        <p:spPr>
          <a:xfrm>
            <a:off x="3374625" y="1161600"/>
            <a:ext cx="4793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94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ko-KR" sz="1500">
                <a:solidFill>
                  <a:srgbClr val="1D1C1D"/>
                </a:solidFill>
                <a:highlight>
                  <a:srgbClr val="F8F8F8"/>
                </a:highlight>
              </a:rPr>
              <a:t>AUC 지표는 threshold(기준점)을 바꿔가며 </a:t>
            </a:r>
            <a:endParaRPr sz="150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1D1C1D"/>
                </a:solidFill>
                <a:highlight>
                  <a:srgbClr val="F8F8F8"/>
                </a:highlight>
              </a:rPr>
              <a:t>     TPR과 FPR을 기록하여 면적을 구하는 방식</a:t>
            </a:r>
            <a:endParaRPr sz="150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1D1C1D"/>
                </a:solidFill>
                <a:highlight>
                  <a:srgbClr val="F8F8F8"/>
                </a:highlight>
              </a:rPr>
              <a:t> 즉 맞출 확률이 높은 순으로 </a:t>
            </a:r>
            <a:endParaRPr sz="150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1D1C1D"/>
                </a:solidFill>
                <a:highlight>
                  <a:srgbClr val="F8F8F8"/>
                </a:highlight>
              </a:rPr>
              <a:t>pred 값의 크기 순위를 잘 매기는 것이 중요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57" name="Google Shape;457;p18"/>
          <p:cNvCxnSpPr/>
          <p:nvPr/>
        </p:nvCxnSpPr>
        <p:spPr>
          <a:xfrm>
            <a:off x="3701939" y="1751970"/>
            <a:ext cx="661800" cy="191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458" name="Google Shape;458;p18"/>
          <p:cNvPicPr preferRelativeResize="0"/>
          <p:nvPr/>
        </p:nvPicPr>
        <p:blipFill rotWithShape="1">
          <a:blip r:embed="rId3">
            <a:alphaModFix/>
          </a:blip>
          <a:srcRect b="0" l="0" r="0" t="6498"/>
          <a:stretch/>
        </p:blipFill>
        <p:spPr>
          <a:xfrm>
            <a:off x="8167725" y="64575"/>
            <a:ext cx="3679951" cy="21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1950" y="4856900"/>
            <a:ext cx="3996190" cy="891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0" name="Google Shape;460;p18"/>
          <p:cNvGraphicFramePr/>
          <p:nvPr/>
        </p:nvGraphicFramePr>
        <p:xfrm>
          <a:off x="3568800" y="2407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{F3954401-8696-4551-A52F-EBB5BE2A68A6}</a:tableStyleId>
              </a:tblPr>
              <a:tblGrid>
                <a:gridCol w="2875550"/>
                <a:gridCol w="2243325"/>
                <a:gridCol w="21805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model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public score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private score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catboost + MF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0.8362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0.8549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catboost + LGBM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0.8353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0.8530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catboost + MF + LGBM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0.8358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0.8543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b40fba047a_7_21"/>
          <p:cNvSpPr txBox="1"/>
          <p:nvPr/>
        </p:nvSpPr>
        <p:spPr>
          <a:xfrm>
            <a:off x="856526" y="355183"/>
            <a:ext cx="344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모델 결과</a:t>
            </a:r>
            <a:endParaRPr/>
          </a:p>
        </p:txBody>
      </p:sp>
      <p:sp>
        <p:nvSpPr>
          <p:cNvPr id="467" name="Google Shape;467;g1b40fba047a_7_21"/>
          <p:cNvSpPr/>
          <p:nvPr/>
        </p:nvSpPr>
        <p:spPr>
          <a:xfrm>
            <a:off x="603859" y="191743"/>
            <a:ext cx="136800" cy="136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68" name="Google Shape;468;g1b40fba047a_7_21"/>
          <p:cNvCxnSpPr/>
          <p:nvPr/>
        </p:nvCxnSpPr>
        <p:spPr>
          <a:xfrm>
            <a:off x="666671" y="482883"/>
            <a:ext cx="0" cy="39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9" name="Google Shape;469;g1b40fba047a_7_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>
                <a:solidFill>
                  <a:schemeClr val="lt1"/>
                </a:solidFill>
              </a:rPr>
              <a:t>Thank</a:t>
            </a:r>
            <a:endParaRPr sz="72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>
                <a:solidFill>
                  <a:schemeClr val="lt1"/>
                </a:solidFill>
              </a:rPr>
              <a:t>You</a:t>
            </a:r>
            <a:endParaRPr sz="7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/>
          <p:nvPr/>
        </p:nvSpPr>
        <p:spPr>
          <a:xfrm>
            <a:off x="1" y="0"/>
            <a:ext cx="3447326" cy="6858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856526" y="696710"/>
            <a:ext cx="258114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603859" y="533270"/>
            <a:ext cx="136919" cy="13691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4" name="Google Shape;134;p3"/>
          <p:cNvCxnSpPr/>
          <p:nvPr/>
        </p:nvCxnSpPr>
        <p:spPr>
          <a:xfrm>
            <a:off x="666671" y="824410"/>
            <a:ext cx="0" cy="390932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5" name="Google Shape;135;p3"/>
          <p:cNvSpPr txBox="1"/>
          <p:nvPr/>
        </p:nvSpPr>
        <p:spPr>
          <a:xfrm>
            <a:off x="1000125" y="1438275"/>
            <a:ext cx="21812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</a:rPr>
              <a:t>Dataset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4555125" y="1564050"/>
            <a:ext cx="801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3"/>
          <p:cNvSpPr txBox="1"/>
          <p:nvPr/>
        </p:nvSpPr>
        <p:spPr>
          <a:xfrm>
            <a:off x="4211200" y="1292650"/>
            <a:ext cx="4837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총 7442명의 유저 데이터</a:t>
            </a:r>
            <a:endParaRPr sz="1500">
              <a:solidFill>
                <a:schemeClr val="dk1"/>
              </a:solidFill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Train 유저 수 : 6698</a:t>
            </a:r>
            <a:endParaRPr sz="1500">
              <a:solidFill>
                <a:schemeClr val="dk1"/>
              </a:solidFill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Test 유저 수 : 744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38" name="Google Shape;13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601" y="2599800"/>
            <a:ext cx="3930951" cy="150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"/>
          <p:cNvSpPr txBox="1"/>
          <p:nvPr/>
        </p:nvSpPr>
        <p:spPr>
          <a:xfrm>
            <a:off x="4291925" y="2177225"/>
            <a:ext cx="231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유저별 문제 풀이 수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40" name="Google Shape;140;p3"/>
          <p:cNvSpPr txBox="1"/>
          <p:nvPr/>
        </p:nvSpPr>
        <p:spPr>
          <a:xfrm>
            <a:off x="4211200" y="4205200"/>
            <a:ext cx="231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문제별 풀이 횟수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41" name="Google Shape;14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5125" y="4627775"/>
            <a:ext cx="4157025" cy="12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b40fba047a_0_17"/>
          <p:cNvSpPr/>
          <p:nvPr/>
        </p:nvSpPr>
        <p:spPr>
          <a:xfrm>
            <a:off x="1" y="0"/>
            <a:ext cx="3447300" cy="6858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1b40fba047a_0_17"/>
          <p:cNvSpPr txBox="1"/>
          <p:nvPr/>
        </p:nvSpPr>
        <p:spPr>
          <a:xfrm>
            <a:off x="856526" y="696710"/>
            <a:ext cx="258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1b40fba047a_0_17"/>
          <p:cNvSpPr/>
          <p:nvPr/>
        </p:nvSpPr>
        <p:spPr>
          <a:xfrm>
            <a:off x="603859" y="533270"/>
            <a:ext cx="136800" cy="136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0" name="Google Shape;150;g1b40fba047a_0_17"/>
          <p:cNvCxnSpPr/>
          <p:nvPr/>
        </p:nvCxnSpPr>
        <p:spPr>
          <a:xfrm>
            <a:off x="666671" y="824410"/>
            <a:ext cx="0" cy="390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1" name="Google Shape;151;g1b40fba047a_0_17"/>
          <p:cNvSpPr txBox="1"/>
          <p:nvPr/>
        </p:nvSpPr>
        <p:spPr>
          <a:xfrm>
            <a:off x="1000125" y="1438275"/>
            <a:ext cx="21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</a:rPr>
              <a:t>Dataset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g1b40fba047a_0_17"/>
          <p:cNvSpPr txBox="1"/>
          <p:nvPr/>
        </p:nvSpPr>
        <p:spPr>
          <a:xfrm>
            <a:off x="3801775" y="346975"/>
            <a:ext cx="483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Timestamp 를 다양한 날짜 변수로 확인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53" name="Google Shape;153;g1b40fba047a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050" y="1327475"/>
            <a:ext cx="2693251" cy="265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1b40fba047a_0_17"/>
          <p:cNvSpPr txBox="1"/>
          <p:nvPr/>
        </p:nvSpPr>
        <p:spPr>
          <a:xfrm>
            <a:off x="3744125" y="824400"/>
            <a:ext cx="483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month와 정답률 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55" name="Google Shape;155;g1b40fba047a_0_17"/>
          <p:cNvSpPr txBox="1"/>
          <p:nvPr/>
        </p:nvSpPr>
        <p:spPr>
          <a:xfrm>
            <a:off x="7495050" y="785675"/>
            <a:ext cx="483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hour과 </a:t>
            </a:r>
            <a:r>
              <a:rPr lang="ko-KR" sz="1500">
                <a:solidFill>
                  <a:schemeClr val="dk1"/>
                </a:solidFill>
              </a:rPr>
              <a:t>정답률 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56" name="Google Shape;156;g1b40fba047a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4700" y="1190600"/>
            <a:ext cx="2792915" cy="27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1b40fba047a_0_17"/>
          <p:cNvSpPr txBox="1"/>
          <p:nvPr/>
        </p:nvSpPr>
        <p:spPr>
          <a:xfrm>
            <a:off x="3677400" y="4201075"/>
            <a:ext cx="8585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유저 단위로 인접한 Timestamp로 유저의 문제 풀이 시간을 알아볼 수 있다. (solve_time)</a:t>
            </a:r>
            <a:endParaRPr sz="1500">
              <a:solidFill>
                <a:schemeClr val="dk1"/>
              </a:solidFill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rgbClr val="1D1C1D"/>
                </a:solidFill>
                <a:highlight>
                  <a:srgbClr val="FFFFFF"/>
                </a:highlight>
              </a:rPr>
              <a:t>=&gt; 처음 푼 문제는 기록이 없지만 test 데이터는 마지막에 푼 문제이기 때문에 괜찮음.</a:t>
            </a:r>
            <a:endParaRPr sz="150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1D1C1D"/>
                </a:solidFill>
                <a:highlight>
                  <a:srgbClr val="FFFFFF"/>
                </a:highlight>
              </a:rPr>
              <a:t>=&gt; 모든 유저가 문제를 한번에 다 풀진 않기 때문에 크게 튀는 값은 후처리 필요함</a:t>
            </a:r>
            <a:endParaRPr sz="150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b40fba047a_0_74"/>
          <p:cNvSpPr/>
          <p:nvPr/>
        </p:nvSpPr>
        <p:spPr>
          <a:xfrm>
            <a:off x="1" y="0"/>
            <a:ext cx="3447300" cy="6858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1b40fba047a_0_74"/>
          <p:cNvSpPr txBox="1"/>
          <p:nvPr/>
        </p:nvSpPr>
        <p:spPr>
          <a:xfrm>
            <a:off x="856526" y="696710"/>
            <a:ext cx="258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1b40fba047a_0_74"/>
          <p:cNvSpPr/>
          <p:nvPr/>
        </p:nvSpPr>
        <p:spPr>
          <a:xfrm>
            <a:off x="603859" y="533270"/>
            <a:ext cx="136800" cy="136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6" name="Google Shape;166;g1b40fba047a_0_74"/>
          <p:cNvCxnSpPr/>
          <p:nvPr/>
        </p:nvCxnSpPr>
        <p:spPr>
          <a:xfrm>
            <a:off x="666671" y="824410"/>
            <a:ext cx="0" cy="390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7" name="Google Shape;167;g1b40fba047a_0_74"/>
          <p:cNvSpPr txBox="1"/>
          <p:nvPr/>
        </p:nvSpPr>
        <p:spPr>
          <a:xfrm>
            <a:off x="1000125" y="1438275"/>
            <a:ext cx="21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</a:rPr>
              <a:t>Dataset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1b40fba047a_0_74"/>
          <p:cNvSpPr txBox="1"/>
          <p:nvPr/>
        </p:nvSpPr>
        <p:spPr>
          <a:xfrm>
            <a:off x="3801775" y="346975"/>
            <a:ext cx="483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1D1C1D"/>
                </a:solidFill>
                <a:highlight>
                  <a:srgbClr val="F8F8F8"/>
                </a:highlight>
              </a:rPr>
              <a:t>assessmentItemID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69" name="Google Shape;169;g1b40fba047a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301" y="894125"/>
            <a:ext cx="5876925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1b40fba047a_0_74"/>
          <p:cNvSpPr/>
          <p:nvPr/>
        </p:nvSpPr>
        <p:spPr>
          <a:xfrm>
            <a:off x="5281675" y="1074250"/>
            <a:ext cx="737100" cy="3231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71" name="Google Shape;171;g1b40fba047a_0_74"/>
          <p:cNvSpPr txBox="1"/>
          <p:nvPr/>
        </p:nvSpPr>
        <p:spPr>
          <a:xfrm>
            <a:off x="4063625" y="3028800"/>
            <a:ext cx="58959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A060001001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Malgun Gothic"/>
                <a:ea typeface="Malgun Gothic"/>
                <a:cs typeface="Malgun Gothic"/>
                <a:sym typeface="Malgun Gothic"/>
              </a:rPr>
              <a:t>A 0 6 0 001 001 </a:t>
            </a:r>
            <a:r>
              <a:rPr lang="ko-KR" sz="1500">
                <a:solidFill>
                  <a:srgbClr val="1D1C1D"/>
                </a:solidFill>
                <a:highlight>
                  <a:srgbClr val="F8F8F8"/>
                </a:highlight>
              </a:rPr>
              <a:t>(A/0/학년 혹은 난이도/0/시험지번호/문제번호)</a:t>
            </a:r>
            <a:endParaRPr sz="150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500"/>
              <a:buChar char="-"/>
            </a:pPr>
            <a:r>
              <a:rPr lang="ko-KR" sz="1500">
                <a:solidFill>
                  <a:srgbClr val="1D1C1D"/>
                </a:solidFill>
                <a:highlight>
                  <a:srgbClr val="F8F8F8"/>
                </a:highlight>
              </a:rPr>
              <a:t>첫번째 값은 모두 A 이므로 의미가 없다.</a:t>
            </a:r>
            <a:endParaRPr sz="150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500"/>
              <a:buChar char="-"/>
            </a:pPr>
            <a:r>
              <a:rPr lang="ko-KR" sz="1500">
                <a:solidFill>
                  <a:srgbClr val="1D1C1D"/>
                </a:solidFill>
                <a:highlight>
                  <a:srgbClr val="F8F8F8"/>
                </a:highlight>
              </a:rPr>
              <a:t>세번째 값은 학년이나 난이도로 추정</a:t>
            </a:r>
            <a:endParaRPr sz="150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500"/>
              <a:buChar char="-"/>
            </a:pPr>
            <a:r>
              <a:rPr lang="ko-KR" sz="1500">
                <a:solidFill>
                  <a:srgbClr val="1D1C1D"/>
                </a:solidFill>
                <a:highlight>
                  <a:srgbClr val="F8F8F8"/>
                </a:highlight>
              </a:rPr>
              <a:t>5~7번째 값은 시험지 번호, 8~10번 값은 문제 번호</a:t>
            </a:r>
            <a:endParaRPr sz="150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1D1C1D"/>
                </a:solidFill>
                <a:highlight>
                  <a:srgbClr val="F8F8F8"/>
                </a:highlight>
              </a:rPr>
              <a:t>-&gt; 뒷 문제일 수록 정답률이 떨어지는 것으로 보아 어려운 문제로 추측. </a:t>
            </a:r>
            <a:endParaRPr sz="150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1D1C1D"/>
                </a:solidFill>
                <a:highlight>
                  <a:srgbClr val="F8F8F8"/>
                </a:highlight>
              </a:rPr>
              <a:t>1번 문제는 solve_time 변수가 튀는 값이 상당히 많음</a:t>
            </a:r>
            <a:endParaRPr sz="1500">
              <a:solidFill>
                <a:srgbClr val="1D1C1D"/>
              </a:solidFill>
              <a:highlight>
                <a:srgbClr val="F8F8F8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b40fba047a_6_0"/>
          <p:cNvSpPr/>
          <p:nvPr/>
        </p:nvSpPr>
        <p:spPr>
          <a:xfrm>
            <a:off x="1" y="0"/>
            <a:ext cx="3447300" cy="6858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1b40fba047a_6_0"/>
          <p:cNvSpPr txBox="1"/>
          <p:nvPr/>
        </p:nvSpPr>
        <p:spPr>
          <a:xfrm>
            <a:off x="856526" y="696710"/>
            <a:ext cx="258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</a:rPr>
              <a:t>모델 구상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1b40fba047a_6_0"/>
          <p:cNvSpPr txBox="1"/>
          <p:nvPr/>
        </p:nvSpPr>
        <p:spPr>
          <a:xfrm>
            <a:off x="1892125" y="2029075"/>
            <a:ext cx="126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</a:rPr>
              <a:t>Test set</a:t>
            </a:r>
            <a:endParaRPr/>
          </a:p>
        </p:txBody>
      </p:sp>
      <p:sp>
        <p:nvSpPr>
          <p:cNvPr id="180" name="Google Shape;180;g1b40fba047a_6_0"/>
          <p:cNvSpPr/>
          <p:nvPr/>
        </p:nvSpPr>
        <p:spPr>
          <a:xfrm>
            <a:off x="603859" y="533270"/>
            <a:ext cx="136800" cy="136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1" name="Google Shape;181;g1b40fba047a_6_0"/>
          <p:cNvCxnSpPr/>
          <p:nvPr/>
        </p:nvCxnSpPr>
        <p:spPr>
          <a:xfrm>
            <a:off x="666671" y="824410"/>
            <a:ext cx="0" cy="390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2" name="Google Shape;182;g1b40fba047a_6_0"/>
          <p:cNvSpPr txBox="1"/>
          <p:nvPr/>
        </p:nvSpPr>
        <p:spPr>
          <a:xfrm>
            <a:off x="3906425" y="5492350"/>
            <a:ext cx="4065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</a:pPr>
            <a:r>
              <a:rPr b="1" lang="ko-KR" sz="1500">
                <a:solidFill>
                  <a:schemeClr val="dk1"/>
                </a:solidFill>
              </a:rPr>
              <a:t>Test set을 제외한 모든 userID 별 마지막으로 푼 문제 7442개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28575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1b40fba047a_6_0"/>
          <p:cNvSpPr txBox="1"/>
          <p:nvPr/>
        </p:nvSpPr>
        <p:spPr>
          <a:xfrm>
            <a:off x="4101725" y="3840510"/>
            <a:ext cx="38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Valid Set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84" name="Google Shape;184;g1b40fba047a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096" y="4359296"/>
            <a:ext cx="7799201" cy="89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1b40fba047a_6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8100" y="1877975"/>
            <a:ext cx="3869700" cy="6633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b40fba047a_6_0"/>
          <p:cNvSpPr txBox="1"/>
          <p:nvPr/>
        </p:nvSpPr>
        <p:spPr>
          <a:xfrm>
            <a:off x="1937124" y="4676825"/>
            <a:ext cx="11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</a:rPr>
              <a:t>Vaild set</a:t>
            </a:r>
            <a:endParaRPr/>
          </a:p>
        </p:txBody>
      </p:sp>
      <p:sp>
        <p:nvSpPr>
          <p:cNvPr id="187" name="Google Shape;187;g1b40fba047a_6_0"/>
          <p:cNvSpPr txBox="1"/>
          <p:nvPr/>
        </p:nvSpPr>
        <p:spPr>
          <a:xfrm>
            <a:off x="3938100" y="1393735"/>
            <a:ext cx="38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Test</a:t>
            </a:r>
            <a:r>
              <a:rPr lang="ko-KR" sz="2000">
                <a:solidFill>
                  <a:schemeClr val="dk1"/>
                </a:solidFill>
              </a:rPr>
              <a:t> Set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88" name="Google Shape;188;g1b40fba047a_6_0"/>
          <p:cNvSpPr txBox="1"/>
          <p:nvPr/>
        </p:nvSpPr>
        <p:spPr>
          <a:xfrm>
            <a:off x="3938100" y="2631375"/>
            <a:ext cx="4065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</a:pPr>
            <a:r>
              <a:rPr b="1" lang="ko-KR" sz="1500">
                <a:solidFill>
                  <a:schemeClr val="dk1"/>
                </a:solidFill>
              </a:rPr>
              <a:t>Test data에서 744개의 userID 별 마지막으로 푼 문제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1b40fba047a_6_0"/>
          <p:cNvSpPr txBox="1"/>
          <p:nvPr/>
        </p:nvSpPr>
        <p:spPr>
          <a:xfrm>
            <a:off x="4400150" y="603175"/>
            <a:ext cx="6875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chemeClr val="dk1"/>
                </a:solidFill>
              </a:rPr>
              <a:t>Valid set을 </a:t>
            </a:r>
            <a:r>
              <a:rPr b="1" lang="ko-KR" sz="2300">
                <a:solidFill>
                  <a:schemeClr val="dk1"/>
                </a:solidFill>
              </a:rPr>
              <a:t>Test set 환경과 최대한 유사하게 구성</a:t>
            </a:r>
            <a:endParaRPr b="1" sz="2300">
              <a:solidFill>
                <a:schemeClr val="dk1"/>
              </a:solidFill>
            </a:endParaRPr>
          </a:p>
        </p:txBody>
      </p:sp>
      <p:sp>
        <p:nvSpPr>
          <p:cNvPr id="190" name="Google Shape;190;g1b40fba047a_6_0"/>
          <p:cNvSpPr txBox="1"/>
          <p:nvPr/>
        </p:nvSpPr>
        <p:spPr>
          <a:xfrm>
            <a:off x="202850" y="3257950"/>
            <a:ext cx="236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</a:rPr>
              <a:t>Vaild set 생성</a:t>
            </a:r>
            <a:endParaRPr sz="1800"/>
          </a:p>
        </p:txBody>
      </p:sp>
      <p:cxnSp>
        <p:nvCxnSpPr>
          <p:cNvPr id="191" name="Google Shape;191;g1b40fba047a_6_0"/>
          <p:cNvCxnSpPr/>
          <p:nvPr/>
        </p:nvCxnSpPr>
        <p:spPr>
          <a:xfrm flipH="1" rot="10800000">
            <a:off x="3697200" y="3503750"/>
            <a:ext cx="8055900" cy="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40fba047a_0_129"/>
          <p:cNvSpPr/>
          <p:nvPr/>
        </p:nvSpPr>
        <p:spPr>
          <a:xfrm>
            <a:off x="1" y="0"/>
            <a:ext cx="3447300" cy="6858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1b40fba047a_0_129"/>
          <p:cNvSpPr txBox="1"/>
          <p:nvPr/>
        </p:nvSpPr>
        <p:spPr>
          <a:xfrm>
            <a:off x="856526" y="696710"/>
            <a:ext cx="258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</a:rPr>
              <a:t>모델 구상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1b40fba047a_0_129"/>
          <p:cNvSpPr txBox="1"/>
          <p:nvPr/>
        </p:nvSpPr>
        <p:spPr>
          <a:xfrm>
            <a:off x="1892125" y="2029075"/>
            <a:ext cx="126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</a:rPr>
              <a:t>Test set</a:t>
            </a:r>
            <a:endParaRPr/>
          </a:p>
        </p:txBody>
      </p:sp>
      <p:sp>
        <p:nvSpPr>
          <p:cNvPr id="200" name="Google Shape;200;g1b40fba047a_0_129"/>
          <p:cNvSpPr/>
          <p:nvPr/>
        </p:nvSpPr>
        <p:spPr>
          <a:xfrm>
            <a:off x="603859" y="533270"/>
            <a:ext cx="136800" cy="136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1" name="Google Shape;201;g1b40fba047a_0_129"/>
          <p:cNvCxnSpPr/>
          <p:nvPr/>
        </p:nvCxnSpPr>
        <p:spPr>
          <a:xfrm>
            <a:off x="666671" y="824410"/>
            <a:ext cx="0" cy="390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2" name="Google Shape;202;g1b40fba047a_0_129"/>
          <p:cNvSpPr txBox="1"/>
          <p:nvPr/>
        </p:nvSpPr>
        <p:spPr>
          <a:xfrm>
            <a:off x="1937124" y="4676825"/>
            <a:ext cx="11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</a:rPr>
              <a:t>Vaild set</a:t>
            </a:r>
            <a:endParaRPr/>
          </a:p>
        </p:txBody>
      </p:sp>
      <p:sp>
        <p:nvSpPr>
          <p:cNvPr id="203" name="Google Shape;203;g1b40fba047a_0_129"/>
          <p:cNvSpPr txBox="1"/>
          <p:nvPr/>
        </p:nvSpPr>
        <p:spPr>
          <a:xfrm>
            <a:off x="202850" y="3257950"/>
            <a:ext cx="236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</a:rPr>
              <a:t>Vaild set 생성</a:t>
            </a:r>
            <a:endParaRPr sz="1800"/>
          </a:p>
        </p:txBody>
      </p:sp>
      <p:pic>
        <p:nvPicPr>
          <p:cNvPr id="204" name="Google Shape;204;g1b40fba047a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39590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b40fba047a_0_129"/>
          <p:cNvSpPr txBox="1"/>
          <p:nvPr/>
        </p:nvSpPr>
        <p:spPr>
          <a:xfrm>
            <a:off x="666675" y="4757850"/>
            <a:ext cx="7130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500">
                <a:solidFill>
                  <a:schemeClr val="lt1"/>
                </a:solidFill>
                <a:highlight>
                  <a:schemeClr val="dk1"/>
                </a:highlight>
                <a:latin typeface="Malgun Gothic"/>
                <a:ea typeface="Malgun Gothic"/>
                <a:cs typeface="Malgun Gothic"/>
                <a:sym typeface="Malgun Gothic"/>
              </a:rPr>
              <a:t>Validation Set</a:t>
            </a:r>
            <a:endParaRPr sz="7700">
              <a:solidFill>
                <a:schemeClr val="lt1"/>
              </a:solidFill>
              <a:highlight>
                <a:schemeClr val="dk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b40fba047a_6_45"/>
          <p:cNvSpPr/>
          <p:nvPr/>
        </p:nvSpPr>
        <p:spPr>
          <a:xfrm>
            <a:off x="1" y="0"/>
            <a:ext cx="3447300" cy="6858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1b40fba047a_6_45"/>
          <p:cNvSpPr txBox="1"/>
          <p:nvPr/>
        </p:nvSpPr>
        <p:spPr>
          <a:xfrm>
            <a:off x="856526" y="696710"/>
            <a:ext cx="258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</a:rPr>
              <a:t>모델 구상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1b40fba047a_6_45"/>
          <p:cNvSpPr/>
          <p:nvPr/>
        </p:nvSpPr>
        <p:spPr>
          <a:xfrm>
            <a:off x="603859" y="533270"/>
            <a:ext cx="136800" cy="136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4" name="Google Shape;214;g1b40fba047a_6_45"/>
          <p:cNvCxnSpPr/>
          <p:nvPr/>
        </p:nvCxnSpPr>
        <p:spPr>
          <a:xfrm>
            <a:off x="666671" y="824410"/>
            <a:ext cx="0" cy="390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5" name="Google Shape;215;g1b40fba047a_6_45"/>
          <p:cNvSpPr txBox="1"/>
          <p:nvPr/>
        </p:nvSpPr>
        <p:spPr>
          <a:xfrm>
            <a:off x="3938100" y="4129200"/>
            <a:ext cx="49482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</a:pPr>
            <a:r>
              <a:rPr b="1" lang="ko-KR" sz="1500">
                <a:solidFill>
                  <a:schemeClr val="dk1"/>
                </a:solidFill>
              </a:rPr>
              <a:t>유저 단위로 그룹핑 한 뒤 다양한 파생변수를 만들어 부스팅 모델을 적용하여 예측 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28575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1b40fba047a_6_45"/>
          <p:cNvSpPr txBox="1"/>
          <p:nvPr/>
        </p:nvSpPr>
        <p:spPr>
          <a:xfrm>
            <a:off x="3863125" y="3728998"/>
            <a:ext cx="38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Boosting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17" name="Google Shape;217;g1b40fba047a_6_45"/>
          <p:cNvSpPr txBox="1"/>
          <p:nvPr/>
        </p:nvSpPr>
        <p:spPr>
          <a:xfrm>
            <a:off x="3863125" y="1716960"/>
            <a:ext cx="38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SAINT+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18" name="Google Shape;218;g1b40fba047a_6_45"/>
          <p:cNvSpPr txBox="1"/>
          <p:nvPr/>
        </p:nvSpPr>
        <p:spPr>
          <a:xfrm>
            <a:off x="3938100" y="2203175"/>
            <a:ext cx="4948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ko-KR" sz="1500">
                <a:solidFill>
                  <a:schemeClr val="dk1"/>
                </a:solidFill>
              </a:rPr>
              <a:t>userID 별 Timestamp 순서 풀이 기록을 바탕으로 마지막 문제 예측</a:t>
            </a:r>
            <a:endParaRPr b="1" sz="1500">
              <a:solidFill>
                <a:schemeClr val="dk1"/>
              </a:solidFill>
            </a:endParaRPr>
          </a:p>
        </p:txBody>
      </p:sp>
      <p:cxnSp>
        <p:nvCxnSpPr>
          <p:cNvPr id="219" name="Google Shape;219;g1b40fba047a_6_45"/>
          <p:cNvCxnSpPr/>
          <p:nvPr/>
        </p:nvCxnSpPr>
        <p:spPr>
          <a:xfrm flipH="1" rot="10800000">
            <a:off x="3643375" y="3318625"/>
            <a:ext cx="8055900" cy="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g1b40fba047a_6_45"/>
          <p:cNvSpPr txBox="1"/>
          <p:nvPr/>
        </p:nvSpPr>
        <p:spPr>
          <a:xfrm>
            <a:off x="3863125" y="4846985"/>
            <a:ext cx="38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GKT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21" name="Google Shape;221;g1b40fba047a_6_45"/>
          <p:cNvSpPr txBox="1"/>
          <p:nvPr/>
        </p:nvSpPr>
        <p:spPr>
          <a:xfrm>
            <a:off x="3938100" y="5369525"/>
            <a:ext cx="5517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</a:pPr>
            <a:r>
              <a:rPr b="1" lang="ko-KR" sz="1500">
                <a:solidFill>
                  <a:schemeClr val="dk1"/>
                </a:solidFill>
              </a:rPr>
              <a:t>문제 &amp; UserID &amp; 정답 여부 간의 관계를 바탕으로 예측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1b40fba047a_6_45"/>
          <p:cNvSpPr txBox="1"/>
          <p:nvPr/>
        </p:nvSpPr>
        <p:spPr>
          <a:xfrm>
            <a:off x="1024700" y="2416400"/>
            <a:ext cx="19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</a:rPr>
              <a:t>   </a:t>
            </a:r>
            <a:r>
              <a:rPr lang="ko-KR" sz="2000">
                <a:solidFill>
                  <a:schemeClr val="lt1"/>
                </a:solidFill>
              </a:rPr>
              <a:t>sequential</a:t>
            </a:r>
            <a:endParaRPr/>
          </a:p>
        </p:txBody>
      </p:sp>
      <p:sp>
        <p:nvSpPr>
          <p:cNvPr id="223" name="Google Shape;223;g1b40fba047a_6_45"/>
          <p:cNvSpPr txBox="1"/>
          <p:nvPr/>
        </p:nvSpPr>
        <p:spPr>
          <a:xfrm>
            <a:off x="556175" y="1771975"/>
            <a:ext cx="279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</a:rPr>
              <a:t>데이터 접근 방식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b40fba047a_6_128"/>
          <p:cNvSpPr/>
          <p:nvPr/>
        </p:nvSpPr>
        <p:spPr>
          <a:xfrm>
            <a:off x="1" y="0"/>
            <a:ext cx="3447300" cy="6858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1b40fba047a_6_128"/>
          <p:cNvSpPr txBox="1"/>
          <p:nvPr/>
        </p:nvSpPr>
        <p:spPr>
          <a:xfrm>
            <a:off x="856526" y="696710"/>
            <a:ext cx="258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</a:rPr>
              <a:t>모델 구상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1b40fba047a_6_128"/>
          <p:cNvSpPr/>
          <p:nvPr/>
        </p:nvSpPr>
        <p:spPr>
          <a:xfrm>
            <a:off x="603859" y="533270"/>
            <a:ext cx="136800" cy="136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2" name="Google Shape;232;g1b40fba047a_6_128"/>
          <p:cNvCxnSpPr/>
          <p:nvPr/>
        </p:nvCxnSpPr>
        <p:spPr>
          <a:xfrm>
            <a:off x="666671" y="824410"/>
            <a:ext cx="0" cy="390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3" name="Google Shape;233;g1b40fba047a_6_128"/>
          <p:cNvSpPr txBox="1"/>
          <p:nvPr/>
        </p:nvSpPr>
        <p:spPr>
          <a:xfrm>
            <a:off x="3883425" y="349685"/>
            <a:ext cx="38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데이터 증강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34" name="Google Shape;234;g1b40fba047a_6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575" y="1782250"/>
            <a:ext cx="7952323" cy="2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b40fba047a_6_128"/>
          <p:cNvSpPr txBox="1"/>
          <p:nvPr/>
        </p:nvSpPr>
        <p:spPr>
          <a:xfrm>
            <a:off x="3498975" y="1490000"/>
            <a:ext cx="764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userID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7441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g1b40fba047a_6_128"/>
          <p:cNvSpPr txBox="1"/>
          <p:nvPr/>
        </p:nvSpPr>
        <p:spPr>
          <a:xfrm>
            <a:off x="7871575" y="1417050"/>
            <a:ext cx="764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userID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7442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7443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14883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7" name="Google Shape;237;g1b40fba047a_6_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0563" y="4403250"/>
            <a:ext cx="2737725" cy="24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1b40fba047a_6_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4151" y="4565013"/>
            <a:ext cx="2487275" cy="22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1b40fba047a_6_128"/>
          <p:cNvSpPr txBox="1"/>
          <p:nvPr/>
        </p:nvSpPr>
        <p:spPr>
          <a:xfrm>
            <a:off x="7159450" y="2367600"/>
            <a:ext cx="14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증강 1회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g1b40fba047a_6_128"/>
          <p:cNvSpPr txBox="1"/>
          <p:nvPr/>
        </p:nvSpPr>
        <p:spPr>
          <a:xfrm>
            <a:off x="3940400" y="904388"/>
            <a:ext cx="302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Malgun Gothic"/>
                <a:ea typeface="Malgun Gothic"/>
                <a:cs typeface="Malgun Gothic"/>
                <a:sym typeface="Malgun Gothic"/>
              </a:rPr>
              <a:t>train + test(answer == -1 제외)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g1b40fba047a_6_128"/>
          <p:cNvSpPr/>
          <p:nvPr/>
        </p:nvSpPr>
        <p:spPr>
          <a:xfrm>
            <a:off x="5200025" y="1313475"/>
            <a:ext cx="420000" cy="400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b40fba047a_6_128"/>
          <p:cNvSpPr/>
          <p:nvPr/>
        </p:nvSpPr>
        <p:spPr>
          <a:xfrm>
            <a:off x="7084100" y="2635650"/>
            <a:ext cx="861300" cy="54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1b40fba047a_6_128"/>
          <p:cNvSpPr txBox="1"/>
          <p:nvPr/>
        </p:nvSpPr>
        <p:spPr>
          <a:xfrm>
            <a:off x="1024700" y="2416400"/>
            <a:ext cx="19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</a:rPr>
              <a:t>   </a:t>
            </a:r>
            <a:r>
              <a:rPr lang="ko-KR" sz="2000">
                <a:solidFill>
                  <a:schemeClr val="lt1"/>
                </a:solidFill>
              </a:rPr>
              <a:t>sequential</a:t>
            </a:r>
            <a:endParaRPr/>
          </a:p>
        </p:txBody>
      </p:sp>
      <p:sp>
        <p:nvSpPr>
          <p:cNvPr id="244" name="Google Shape;244;g1b40fba047a_6_128"/>
          <p:cNvSpPr txBox="1"/>
          <p:nvPr/>
        </p:nvSpPr>
        <p:spPr>
          <a:xfrm>
            <a:off x="556175" y="1771975"/>
            <a:ext cx="279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</a:rPr>
              <a:t>데이터 접근 방식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2022-11-03T01:12:41Z</dcterms:created>
  <dc:creator>오 정민</dc:creator>
</cp:coreProperties>
</file>